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000076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Men</c:v>
                </c:pt>
                <c:pt idx="2">
                  <c:v>Women</c:v>
                </c:pt>
                <c:pt idx="3">
                  <c:v>White Men</c:v>
                </c:pt>
                <c:pt idx="4">
                  <c:v>White Women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0.28000000000000003</c:v>
                </c:pt>
                <c:pt idx="1">
                  <c:v>0.33</c:v>
                </c:pt>
                <c:pt idx="2">
                  <c:v>0.24</c:v>
                </c:pt>
                <c:pt idx="3">
                  <c:v>0.31</c:v>
                </c:pt>
                <c:pt idx="4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Men</c:v>
                </c:pt>
                <c:pt idx="2">
                  <c:v>Women</c:v>
                </c:pt>
                <c:pt idx="3">
                  <c:v>White Men</c:v>
                </c:pt>
                <c:pt idx="4">
                  <c:v>White Women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0.71</c:v>
                </c:pt>
                <c:pt idx="1">
                  <c:v>0.66</c:v>
                </c:pt>
                <c:pt idx="2">
                  <c:v>0.76</c:v>
                </c:pt>
                <c:pt idx="3">
                  <c:v>0.69</c:v>
                </c:pt>
                <c:pt idx="4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1654528"/>
        <c:axId val="191656320"/>
      </c:barChart>
      <c:catAx>
        <c:axId val="1916545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crossAx val="191656320"/>
        <c:crosses val="autoZero"/>
        <c:auto val="1"/>
        <c:lblAlgn val="ctr"/>
        <c:lblOffset val="100"/>
        <c:noMultiLvlLbl val="0"/>
      </c:catAx>
      <c:valAx>
        <c:axId val="191656320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916545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000076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Men</c:v>
                </c:pt>
                <c:pt idx="2">
                  <c:v>Women</c:v>
                </c:pt>
                <c:pt idx="3">
                  <c:v>White Men</c:v>
                </c:pt>
                <c:pt idx="4">
                  <c:v>White Women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0.45</c:v>
                </c:pt>
                <c:pt idx="1">
                  <c:v>0.48</c:v>
                </c:pt>
                <c:pt idx="2">
                  <c:v>0.42</c:v>
                </c:pt>
                <c:pt idx="3">
                  <c:v>0.46</c:v>
                </c:pt>
                <c:pt idx="4">
                  <c:v>0.37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Men</c:v>
                </c:pt>
                <c:pt idx="2">
                  <c:v>Women</c:v>
                </c:pt>
                <c:pt idx="3">
                  <c:v>White Men</c:v>
                </c:pt>
                <c:pt idx="4">
                  <c:v>White Women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0.54</c:v>
                </c:pt>
                <c:pt idx="1">
                  <c:v>0.51</c:v>
                </c:pt>
                <c:pt idx="2">
                  <c:v>0.56999999999999995</c:v>
                </c:pt>
                <c:pt idx="3">
                  <c:v>0.53</c:v>
                </c:pt>
                <c:pt idx="4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1673856"/>
        <c:axId val="191675392"/>
      </c:barChart>
      <c:catAx>
        <c:axId val="1916738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crossAx val="191675392"/>
        <c:crosses val="autoZero"/>
        <c:auto val="1"/>
        <c:lblAlgn val="ctr"/>
        <c:lblOffset val="100"/>
        <c:noMultiLvlLbl val="0"/>
      </c:catAx>
      <c:valAx>
        <c:axId val="191675392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916738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000076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Ages 18-34</c:v>
                </c:pt>
                <c:pt idx="1">
                  <c:v>Ages 35-49</c:v>
                </c:pt>
                <c:pt idx="2">
                  <c:v>Ages 50-64</c:v>
                </c:pt>
                <c:pt idx="3">
                  <c:v>Ages 65+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0.32</c:v>
                </c:pt>
                <c:pt idx="2">
                  <c:v>0.21</c:v>
                </c:pt>
                <c:pt idx="3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Ages 18-34</c:v>
                </c:pt>
                <c:pt idx="1">
                  <c:v>Ages 35-49</c:v>
                </c:pt>
                <c:pt idx="2">
                  <c:v>Ages 50-64</c:v>
                </c:pt>
                <c:pt idx="3">
                  <c:v>Ages 65+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</c:v>
                </c:pt>
                <c:pt idx="1">
                  <c:v>0.67</c:v>
                </c:pt>
                <c:pt idx="2">
                  <c:v>0.79</c:v>
                </c:pt>
                <c:pt idx="3">
                  <c:v>0.66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1741312"/>
        <c:axId val="191747200"/>
      </c:barChart>
      <c:catAx>
        <c:axId val="1917413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crossAx val="191747200"/>
        <c:crosses val="autoZero"/>
        <c:auto val="1"/>
        <c:lblAlgn val="ctr"/>
        <c:lblOffset val="100"/>
        <c:noMultiLvlLbl val="0"/>
      </c:catAx>
      <c:valAx>
        <c:axId val="191747200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91741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000076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Ages 18-34</c:v>
                </c:pt>
                <c:pt idx="1">
                  <c:v>Ages 35-49</c:v>
                </c:pt>
                <c:pt idx="2">
                  <c:v>Ages 50-64</c:v>
                </c:pt>
                <c:pt idx="3">
                  <c:v>Ages 65+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0.51</c:v>
                </c:pt>
                <c:pt idx="1">
                  <c:v>0.48</c:v>
                </c:pt>
                <c:pt idx="2">
                  <c:v>0.41</c:v>
                </c:pt>
                <c:pt idx="3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114300"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Ages 18-34</c:v>
                </c:pt>
                <c:pt idx="1">
                  <c:v>Ages 35-49</c:v>
                </c:pt>
                <c:pt idx="2">
                  <c:v>Ages 50-64</c:v>
                </c:pt>
                <c:pt idx="3">
                  <c:v>Ages 65+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0.49</c:v>
                </c:pt>
                <c:pt idx="1">
                  <c:v>0.52</c:v>
                </c:pt>
                <c:pt idx="2">
                  <c:v>0.57999999999999996</c:v>
                </c:pt>
                <c:pt idx="3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1817984"/>
        <c:axId val="191827968"/>
      </c:barChart>
      <c:catAx>
        <c:axId val="1918179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crossAx val="191827968"/>
        <c:crosses val="autoZero"/>
        <c:auto val="1"/>
        <c:lblAlgn val="ctr"/>
        <c:lblOffset val="100"/>
        <c:noMultiLvlLbl val="0"/>
      </c:catAx>
      <c:valAx>
        <c:axId val="191827968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91817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46%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37%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32%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mmm\-yy</c:formatCode>
                <c:ptCount val="3"/>
                <c:pt idx="0">
                  <c:v>34608</c:v>
                </c:pt>
                <c:pt idx="1">
                  <c:v>38991</c:v>
                </c:pt>
                <c:pt idx="2">
                  <c:v>41913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</c:v>
                </c:pt>
                <c:pt idx="1">
                  <c:v>49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48%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47%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56%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mmm\-yy</c:formatCode>
                <c:ptCount val="3"/>
                <c:pt idx="0">
                  <c:v>34608</c:v>
                </c:pt>
                <c:pt idx="1">
                  <c:v>38991</c:v>
                </c:pt>
                <c:pt idx="2">
                  <c:v>41913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48</c:v>
                </c:pt>
                <c:pt idx="1">
                  <c:v>47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191893888"/>
        <c:axId val="191895424"/>
      </c:barChart>
      <c:catAx>
        <c:axId val="191893888"/>
        <c:scaling>
          <c:orientation val="minMax"/>
        </c:scaling>
        <c:delete val="1"/>
        <c:axPos val="b"/>
        <c:numFmt formatCode="mmm\-yy" sourceLinked="1"/>
        <c:majorTickMark val="none"/>
        <c:minorTickMark val="none"/>
        <c:tickLblPos val="nextTo"/>
        <c:crossAx val="191895424"/>
        <c:crosses val="autoZero"/>
        <c:auto val="0"/>
        <c:lblAlgn val="ctr"/>
        <c:lblOffset val="100"/>
        <c:noMultiLvlLbl val="0"/>
      </c:catAx>
      <c:valAx>
        <c:axId val="191895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1893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0.4125</cdr:x>
      <cdr:y>0.10628</cdr:y>
    </cdr:from>
    <cdr:to>
      <cdr:x>0.47917</cdr:x>
      <cdr:y>0.19103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71900" y="477795"/>
          <a:ext cx="609630" cy="381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49%</a:t>
          </a:r>
          <a:endParaRPr lang="en-US" sz="18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C57C9-9942-664D-A0F3-24FF26B01B6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B4B9D-69C1-CF4E-9378-73E6C0E6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5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AAF00-EA9D-40B4-80C9-5884E1DCCFD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AAF00-EA9D-40B4-80C9-5884E1DCCFD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5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65D5-B041-4141-8741-A0B26AF9187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34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5A88C-9566-48B8-B76A-9066FD69F81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427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AAF00-EA9D-40B4-80C9-5884E1DCCFD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16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AAF00-EA9D-40B4-80C9-5884E1DCCFD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1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5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1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1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0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0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0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7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A122C-E16B-4E4A-93D0-A2B0047248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93DA-4ED1-924E-87FE-8D7E82F7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174" y="2295942"/>
            <a:ext cx="828765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u="sng" dirty="0" smtClean="0">
                <a:solidFill>
                  <a:prstClr val="black"/>
                </a:solidFill>
              </a:rPr>
              <a:t>January </a:t>
            </a:r>
            <a:r>
              <a:rPr lang="en-US" sz="4400" i="1" u="sng" dirty="0" smtClean="0">
                <a:solidFill>
                  <a:prstClr val="black"/>
                </a:solidFill>
              </a:rPr>
              <a:t>2015</a:t>
            </a:r>
          </a:p>
          <a:p>
            <a:pPr algn="ctr"/>
            <a:r>
              <a:rPr lang="en-US" sz="4400" i="1" u="sng" dirty="0" smtClean="0">
                <a:solidFill>
                  <a:prstClr val="black"/>
                </a:solidFill>
              </a:rPr>
              <a:t>The Mood of America &amp;</a:t>
            </a:r>
          </a:p>
          <a:p>
            <a:pPr algn="ctr"/>
            <a:r>
              <a:rPr lang="en-US" sz="4400" i="1" u="sng" dirty="0" smtClean="0">
                <a:solidFill>
                  <a:prstClr val="black"/>
                </a:solidFill>
              </a:rPr>
              <a:t>The Presidential Race 2016</a:t>
            </a:r>
            <a:endParaRPr lang="en-US" sz="4400" i="1" u="sng" dirty="0" smtClean="0">
              <a:solidFill>
                <a:prstClr val="black"/>
              </a:solidFill>
            </a:endParaRPr>
          </a:p>
        </p:txBody>
      </p:sp>
      <p:pic>
        <p:nvPicPr>
          <p:cNvPr id="44" name="Picture 43" descr="wsj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3925101" y="1676400"/>
            <a:ext cx="1293799" cy="364485"/>
          </a:xfrm>
          <a:prstGeom prst="rect">
            <a:avLst/>
          </a:prstGeom>
          <a:noFill/>
        </p:spPr>
      </p:pic>
      <p:pic>
        <p:nvPicPr>
          <p:cNvPr id="45" name="Picture 44" descr="nbc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4280692" y="1021557"/>
            <a:ext cx="582616" cy="582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57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174" y="152400"/>
            <a:ext cx="8287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 smtClean="0">
                <a:solidFill>
                  <a:prstClr val="black"/>
                </a:solidFill>
              </a:rPr>
              <a:t>Michigan Consumer Sentiment Index</a:t>
            </a:r>
          </a:p>
          <a:p>
            <a:pPr algn="ctr"/>
            <a:r>
              <a:rPr lang="en-US" sz="2400" i="1" u="sng" dirty="0" smtClean="0">
                <a:solidFill>
                  <a:prstClr val="black"/>
                </a:solidFill>
              </a:rPr>
              <a:t>Compared to Where America is Headed</a:t>
            </a:r>
            <a:endParaRPr lang="en-US" sz="2400" i="1" u="sng" dirty="0">
              <a:solidFill>
                <a:prstClr val="black"/>
              </a:solidFill>
            </a:endParaRPr>
          </a:p>
        </p:txBody>
      </p:sp>
      <p:pic>
        <p:nvPicPr>
          <p:cNvPr id="44" name="Picture 43" descr="wsj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09600" y="869157"/>
            <a:ext cx="972050" cy="273843"/>
          </a:xfrm>
          <a:prstGeom prst="rect">
            <a:avLst/>
          </a:prstGeom>
          <a:noFill/>
        </p:spPr>
      </p:pic>
      <p:pic>
        <p:nvPicPr>
          <p:cNvPr id="45" name="Picture 44" descr="nbc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845284" y="430508"/>
            <a:ext cx="437728" cy="437729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18429"/>
              </p:ext>
            </p:extLst>
          </p:nvPr>
        </p:nvGraphicFramePr>
        <p:xfrm>
          <a:off x="304800" y="1397000"/>
          <a:ext cx="8534398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3468"/>
                <a:gridCol w="1052186"/>
                <a:gridCol w="1052186"/>
                <a:gridCol w="1052186"/>
                <a:gridCol w="1052186"/>
                <a:gridCol w="1052186"/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Jan. 2011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Jan. 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Jan.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2013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Jan. 2014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Jan.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2015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2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Michigan Consumer Sentiment Index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74.2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75.0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73.8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81.2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98.2*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Positive Words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Phrases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35%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32%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33%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27%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33%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Neutral Words and Phrases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6600"/>
                          </a:solidFill>
                        </a:rPr>
                        <a:t>13%</a:t>
                      </a:r>
                      <a:endParaRPr lang="en-US" sz="3600" b="1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6600"/>
                          </a:solidFill>
                        </a:rPr>
                        <a:t>  8%</a:t>
                      </a:r>
                      <a:endParaRPr lang="en-US" sz="3600" b="1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6600"/>
                          </a:solidFill>
                        </a:rPr>
                        <a:t>  4%</a:t>
                      </a:r>
                      <a:endParaRPr lang="en-US" sz="3600" b="1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6600"/>
                          </a:solidFill>
                        </a:rPr>
                        <a:t>  7%</a:t>
                      </a:r>
                      <a:endParaRPr lang="en-US" sz="3600" b="1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6600"/>
                          </a:solidFill>
                        </a:rPr>
                        <a:t>10%</a:t>
                      </a:r>
                      <a:endParaRPr lang="en-US" sz="3600" b="1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Negative Words and Phrases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47%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46%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58%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62%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44%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6031468"/>
            <a:ext cx="652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*January 2015 Michigan Consumer Sentiment Index is preliminary.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835968510"/>
              </p:ext>
            </p:extLst>
          </p:nvPr>
        </p:nvGraphicFramePr>
        <p:xfrm>
          <a:off x="290287" y="909136"/>
          <a:ext cx="8563427" cy="270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174" y="175260"/>
            <a:ext cx="828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Satisfied with Economy—January 2014</a:t>
            </a:r>
          </a:p>
        </p:txBody>
      </p:sp>
      <p:pic>
        <p:nvPicPr>
          <p:cNvPr id="7" name="Picture 6" descr="wsj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838200" y="635293"/>
            <a:ext cx="972050" cy="273843"/>
          </a:xfrm>
          <a:prstGeom prst="rect">
            <a:avLst/>
          </a:prstGeom>
          <a:noFill/>
        </p:spPr>
      </p:pic>
      <p:pic>
        <p:nvPicPr>
          <p:cNvPr id="9" name="Picture 8" descr="nbc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1073884" y="186619"/>
            <a:ext cx="437728" cy="43772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174" y="3528060"/>
            <a:ext cx="828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Satisfied with Economy—January 2015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686148498"/>
              </p:ext>
            </p:extLst>
          </p:nvPr>
        </p:nvGraphicFramePr>
        <p:xfrm>
          <a:off x="290287" y="4077580"/>
          <a:ext cx="8563427" cy="270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66487" y="3528060"/>
            <a:ext cx="84110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396240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-9%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7950" y="39624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-3%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5300" y="3962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-15%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62650" y="39624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-7%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9888" y="3962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-26%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0488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-43%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89441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-33%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05300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-52%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04140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-38%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9887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-60%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24410557"/>
              </p:ext>
            </p:extLst>
          </p:nvPr>
        </p:nvGraphicFramePr>
        <p:xfrm>
          <a:off x="290287" y="909136"/>
          <a:ext cx="8563427" cy="270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174" y="175260"/>
            <a:ext cx="828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Satisfied with Economy—January 2014</a:t>
            </a:r>
          </a:p>
        </p:txBody>
      </p:sp>
      <p:pic>
        <p:nvPicPr>
          <p:cNvPr id="7" name="Picture 6" descr="wsj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838200" y="635293"/>
            <a:ext cx="972050" cy="273843"/>
          </a:xfrm>
          <a:prstGeom prst="rect">
            <a:avLst/>
          </a:prstGeom>
          <a:noFill/>
        </p:spPr>
      </p:pic>
      <p:pic>
        <p:nvPicPr>
          <p:cNvPr id="9" name="Picture 8" descr="nbc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1073884" y="186619"/>
            <a:ext cx="437728" cy="43772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174" y="3528060"/>
            <a:ext cx="828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Satisfied with Economy—January 2015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955357988"/>
              </p:ext>
            </p:extLst>
          </p:nvPr>
        </p:nvGraphicFramePr>
        <p:xfrm>
          <a:off x="290287" y="4077580"/>
          <a:ext cx="8563427" cy="270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66487" y="3528060"/>
            <a:ext cx="84110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20557" y="3962400"/>
            <a:ext cx="58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76"/>
                </a:solidFill>
              </a:rPr>
              <a:t>+2%</a:t>
            </a:r>
            <a:endParaRPr lang="en-US" b="1" u="sng" dirty="0">
              <a:solidFill>
                <a:srgbClr val="00007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9318" y="3962400"/>
            <a:ext cx="540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-4%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129" y="3962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-17%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43447" y="3962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-23%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4491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-40%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70810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-35%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129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-58%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43447" y="838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-33%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288160"/>
              </p:ext>
            </p:extLst>
          </p:nvPr>
        </p:nvGraphicFramePr>
        <p:xfrm>
          <a:off x="0" y="1351005"/>
          <a:ext cx="91440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494E-1650-4889-838F-0A11B974C64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1371600"/>
            <a:ext cx="0" cy="4953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19400" y="1034534"/>
            <a:ext cx="152400" cy="152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9260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Disapprove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1600" y="1034534"/>
            <a:ext cx="1524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9260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Approve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019800" y="1371600"/>
            <a:ext cx="0" cy="4953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-152400" y="0"/>
            <a:ext cx="944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002060"/>
                </a:solidFill>
              </a:rPr>
              <a:t>Obama Job Ratings</a:t>
            </a:r>
            <a:endParaRPr lang="en-US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6031467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Overall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71900" y="6031468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Economic Policy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61204" y="6031468"/>
            <a:ext cx="177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Foreign Policy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71900" y="6031468"/>
            <a:ext cx="17907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43700" y="6031468"/>
            <a:ext cx="17907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6019800"/>
            <a:ext cx="17907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2200" y="926068"/>
            <a:ext cx="449580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174" y="152400"/>
            <a:ext cx="828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 smtClean="0">
                <a:solidFill>
                  <a:prstClr val="black"/>
                </a:solidFill>
              </a:rPr>
              <a:t>Top Absolute Priorities for This Year by Party Above 50%</a:t>
            </a:r>
          </a:p>
        </p:txBody>
      </p:sp>
      <p:pic>
        <p:nvPicPr>
          <p:cNvPr id="44" name="Picture 43" descr="wsj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381000" y="972049"/>
            <a:ext cx="972050" cy="273843"/>
          </a:xfrm>
          <a:prstGeom prst="rect">
            <a:avLst/>
          </a:prstGeom>
          <a:noFill/>
        </p:spPr>
      </p:pic>
      <p:pic>
        <p:nvPicPr>
          <p:cNvPr id="45" name="Picture 44" descr="nbc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616684" y="533400"/>
            <a:ext cx="437728" cy="437729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20447"/>
            <a:ext cx="726746" cy="6472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990" y="609600"/>
            <a:ext cx="810019" cy="692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354" y="655022"/>
            <a:ext cx="798665" cy="6018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103278"/>
              </p:ext>
            </p:extLst>
          </p:nvPr>
        </p:nvGraphicFramePr>
        <p:xfrm>
          <a:off x="304801" y="1371600"/>
          <a:ext cx="85344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46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Defeating ISIS (87%)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Creating Jobs (83%)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Creating Jobs (87%)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Creating Jobs (84%)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Reducing the Deficit (82%)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Defeating ISIS (71%)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Reducing the Deficit (84%)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Defeating ISIS (64%)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Reduce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Inequality (67%)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Secure Border (79%)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Secure Border (63%)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Increase Min.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Wage (65%)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Iran’s Nuke Program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(72%)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Iran’s Nuke Program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(58%)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Fix and Keep ACA (63%)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Simplify Tax Code (65%)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Reform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SS and Medicare (55%)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Reducing the Deficit (53%)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Reform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SS and Medicare (51%)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Simplify Tax Code (55%)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Reform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SS and Medicare (53%)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Fix and Keep ACA (53%)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Fund Infrastructure (53%)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Fund Infrastructure (52%)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Climate Change (53%)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Reduce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Inequality (50%)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Pathway to Citizenship (52%)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Comparing Romney and Jeb Bush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14364" y="1371600"/>
            <a:ext cx="182403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ALL</a:t>
            </a:r>
          </a:p>
          <a:p>
            <a:pPr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Democrats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Independents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Republicans</a:t>
            </a:r>
          </a:p>
          <a:p>
            <a:pPr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GOP/Tea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GOP/Non-Tea</a:t>
            </a:r>
          </a:p>
          <a:p>
            <a:pPr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Core GOP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Soft GOP</a:t>
            </a:r>
          </a:p>
          <a:p>
            <a:pPr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18-34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35-49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50-64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65+</a:t>
            </a:r>
          </a:p>
          <a:p>
            <a:pPr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Men/18-49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Men/50+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Women/18-49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Women/50+</a:t>
            </a:r>
          </a:p>
          <a:p>
            <a:pPr>
              <a:spcAft>
                <a:spcPts val="1200"/>
              </a:spcAft>
            </a:pPr>
            <a:endParaRPr lang="en-US" sz="150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6171" y="764024"/>
            <a:ext cx="125762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500" dirty="0">
                <a:solidFill>
                  <a:srgbClr val="000000"/>
                </a:solidFill>
              </a:rPr>
              <a:t/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u="sng" dirty="0" smtClean="0">
                <a:solidFill>
                  <a:srgbClr val="000000"/>
                </a:solidFill>
              </a:rPr>
              <a:t>Positive</a:t>
            </a:r>
            <a:endParaRPr lang="en-US" sz="1500" u="sng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27%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13%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20%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52</a:t>
            </a:r>
            <a:r>
              <a:rPr lang="en-US" sz="1500" dirty="0" smtClean="0"/>
              <a:t>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61%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40%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69%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40</a:t>
            </a:r>
            <a:r>
              <a:rPr lang="en-US" sz="1500" dirty="0" smtClean="0"/>
              <a:t>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/>
              <a:t>18%</a:t>
            </a:r>
            <a:br>
              <a:rPr lang="en-US" sz="1500" dirty="0" smtClean="0"/>
            </a:br>
            <a:r>
              <a:rPr lang="en-US" sz="1500" dirty="0" smtClean="0"/>
              <a:t>30%</a:t>
            </a:r>
            <a:br>
              <a:rPr lang="en-US" sz="1500" dirty="0" smtClean="0"/>
            </a:br>
            <a:r>
              <a:rPr lang="en-US" sz="1500" dirty="0" smtClean="0"/>
              <a:t>27%</a:t>
            </a:r>
            <a:br>
              <a:rPr lang="en-US" sz="1500" dirty="0" smtClean="0"/>
            </a:br>
            <a:r>
              <a:rPr lang="en-US" sz="1500" dirty="0" smtClean="0"/>
              <a:t>40%</a:t>
            </a:r>
            <a:endParaRPr lang="en-US" sz="1500" dirty="0"/>
          </a:p>
          <a:p>
            <a:pPr algn="ctr">
              <a:spcAft>
                <a:spcPts val="1200"/>
              </a:spcAft>
            </a:pPr>
            <a:r>
              <a:rPr lang="en-US" sz="1500" dirty="0" smtClean="0"/>
              <a:t>26%</a:t>
            </a:r>
            <a:br>
              <a:rPr lang="en-US" sz="1500" dirty="0" smtClean="0"/>
            </a:br>
            <a:r>
              <a:rPr lang="en-US" sz="1500" dirty="0" smtClean="0"/>
              <a:t>27%</a:t>
            </a:r>
            <a:br>
              <a:rPr lang="en-US" sz="1500" dirty="0" smtClean="0"/>
            </a:br>
            <a:r>
              <a:rPr lang="en-US" sz="1500" dirty="0" smtClean="0"/>
              <a:t>20%</a:t>
            </a:r>
            <a:br>
              <a:rPr lang="en-US" sz="1500" dirty="0" smtClean="0"/>
            </a:br>
            <a:r>
              <a:rPr lang="en-US" sz="1500" dirty="0" smtClean="0"/>
              <a:t>35%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1" y="764024"/>
            <a:ext cx="12191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500" u="sng" dirty="0" smtClean="0">
                <a:solidFill>
                  <a:srgbClr val="000000"/>
                </a:solidFill>
              </a:rPr>
              <a:t/>
            </a:r>
            <a:br>
              <a:rPr lang="en-US" sz="1500" u="sng" dirty="0" smtClean="0">
                <a:solidFill>
                  <a:srgbClr val="000000"/>
                </a:solidFill>
              </a:rPr>
            </a:br>
            <a:r>
              <a:rPr lang="en-US" sz="1500" u="sng" dirty="0" smtClean="0">
                <a:solidFill>
                  <a:srgbClr val="000000"/>
                </a:solidFill>
              </a:rPr>
              <a:t>Negative</a:t>
            </a:r>
            <a:endParaRPr lang="en-US" sz="1500" u="sng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40%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62%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36%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15%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13%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19%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10%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18%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42%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>
                <a:solidFill>
                  <a:srgbClr val="000000"/>
                </a:solidFill>
              </a:rPr>
              <a:t>3</a:t>
            </a:r>
            <a:r>
              <a:rPr lang="en-US" sz="1500" dirty="0" smtClean="0">
                <a:solidFill>
                  <a:srgbClr val="000000"/>
                </a:solidFill>
              </a:rPr>
              <a:t>7%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43%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35%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36%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39%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43%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42%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8501" y="762000"/>
            <a:ext cx="12954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 smtClean="0">
                <a:solidFill>
                  <a:srgbClr val="000000"/>
                </a:solidFill>
              </a:rPr>
              <a:t>Mitt Romney </a:t>
            </a:r>
            <a:endParaRPr lang="en-US" sz="1500" i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38532" y="667435"/>
            <a:ext cx="114299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 smtClean="0">
                <a:solidFill>
                  <a:srgbClr val="000000"/>
                </a:solidFill>
              </a:rPr>
              <a:t>Jeb Bush</a:t>
            </a:r>
            <a:endParaRPr lang="en-US" sz="1500" i="1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410200" y="9906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764024"/>
            <a:ext cx="1295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500" dirty="0">
                <a:solidFill>
                  <a:srgbClr val="000000"/>
                </a:solidFill>
              </a:rPr>
              <a:t/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u="sng" dirty="0" smtClean="0">
                <a:solidFill>
                  <a:srgbClr val="000000"/>
                </a:solidFill>
              </a:rPr>
              <a:t>Positive</a:t>
            </a:r>
            <a:endParaRPr lang="en-US" sz="1500" u="sng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19%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7%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17%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37%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37%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33%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49%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30%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11%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20%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21%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29%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18%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20%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12%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27%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7702" y="764024"/>
            <a:ext cx="140937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500" u="sng" dirty="0" smtClean="0">
                <a:solidFill>
                  <a:srgbClr val="000000"/>
                </a:solidFill>
              </a:rPr>
              <a:t/>
            </a:r>
            <a:br>
              <a:rPr lang="en-US" sz="1500" u="sng" dirty="0" smtClean="0">
                <a:solidFill>
                  <a:srgbClr val="000000"/>
                </a:solidFill>
              </a:rPr>
            </a:br>
            <a:r>
              <a:rPr lang="en-US" sz="1500" u="sng" dirty="0" smtClean="0">
                <a:solidFill>
                  <a:srgbClr val="000000"/>
                </a:solidFill>
              </a:rPr>
              <a:t>Negative</a:t>
            </a:r>
            <a:endParaRPr lang="en-US" sz="1500" u="sng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32%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47%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27%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15%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15%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18%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9%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19%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26%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34%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35%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33%</a:t>
            </a:r>
          </a:p>
          <a:p>
            <a:pPr algn="ctr">
              <a:spcAft>
                <a:spcPts val="120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31%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37%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29%</a:t>
            </a:r>
            <a:br>
              <a:rPr lang="en-US" sz="1500" dirty="0" smtClean="0">
                <a:solidFill>
                  <a:srgbClr val="000000"/>
                </a:solidFill>
              </a:rPr>
            </a:br>
            <a:r>
              <a:rPr lang="en-US" sz="1500" dirty="0" smtClean="0">
                <a:solidFill>
                  <a:srgbClr val="000000"/>
                </a:solidFill>
              </a:rPr>
              <a:t>32%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056" y="6531841"/>
            <a:ext cx="2133600" cy="326159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371200AE-82F9-413B-B082-7404C9834128}" type="slidenum">
              <a:rPr lang="en-US" sz="1050" smtClean="0">
                <a:solidFill>
                  <a:srgbClr val="FFFFFF"/>
                </a:solidFill>
              </a:rPr>
              <a:pPr algn="l">
                <a:defRPr/>
              </a:pPr>
              <a:t>7</a:t>
            </a:fld>
            <a:endParaRPr lang="en-US" sz="105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286000"/>
            <a:ext cx="7772400" cy="152400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9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174" y="152400"/>
            <a:ext cx="828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>
                <a:solidFill>
                  <a:prstClr val="black"/>
                </a:solidFill>
              </a:rPr>
              <a:t>Net Image </a:t>
            </a:r>
            <a:r>
              <a:rPr lang="en-US" sz="2400" i="1" u="sng" dirty="0" smtClean="0">
                <a:solidFill>
                  <a:prstClr val="black"/>
                </a:solidFill>
              </a:rPr>
              <a:t>Ratings—January 2015</a:t>
            </a:r>
            <a:endParaRPr lang="en-US" sz="2400" i="1" u="sng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8865"/>
              </p:ext>
            </p:extLst>
          </p:nvPr>
        </p:nvGraphicFramePr>
        <p:xfrm>
          <a:off x="1601411" y="776846"/>
          <a:ext cx="5941178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734"/>
                <a:gridCol w="1450222"/>
                <a:gridCol w="1450222"/>
              </a:tblGrid>
              <a:tr h="232151"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/>
                        </a:rPr>
                        <a:t>Barack Obama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/>
                        </a:rPr>
                        <a:t>Hillary Clinton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+4%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+8%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Men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-3%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-7%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Women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+11%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+21%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Ages 18–34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+21%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+22%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Ages 35–49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+2%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Ages 50</a:t>
                      </a:r>
                      <a:r>
                        <a:rPr lang="en-US" sz="1600" baseline="0" dirty="0" smtClean="0">
                          <a:effectLst/>
                        </a:rPr>
                        <a:t>–64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+8%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Ages 65+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-20%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-14%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Urban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+24%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+28%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Suburban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+2%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Rural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-30%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-28%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Suburban</a:t>
                      </a:r>
                      <a:r>
                        <a:rPr lang="en-US" sz="1600" baseline="0" dirty="0" smtClean="0">
                          <a:effectLst/>
                        </a:rPr>
                        <a:t> Women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+19%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High School or Less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+6%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Some College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+4%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College</a:t>
                      </a:r>
                      <a:r>
                        <a:rPr lang="en-US" sz="1600" baseline="0" dirty="0" smtClean="0">
                          <a:effectLst/>
                        </a:rPr>
                        <a:t> Grads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+9%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7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Post-Graduates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+17%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+14%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wsj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428174" y="986607"/>
            <a:ext cx="972050" cy="273843"/>
          </a:xfrm>
          <a:prstGeom prst="rect">
            <a:avLst/>
          </a:prstGeom>
          <a:noFill/>
        </p:spPr>
      </p:pic>
      <p:pic>
        <p:nvPicPr>
          <p:cNvPr id="10" name="Picture 9" descr="nbc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663858" y="547958"/>
            <a:ext cx="437728" cy="437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58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174" y="152400"/>
            <a:ext cx="828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>
                <a:solidFill>
                  <a:prstClr val="black"/>
                </a:solidFill>
              </a:rPr>
              <a:t>Net Image Ratings—January 2015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11790"/>
              </p:ext>
            </p:extLst>
          </p:nvPr>
        </p:nvGraphicFramePr>
        <p:xfrm>
          <a:off x="1601411" y="776846"/>
          <a:ext cx="5941178" cy="5852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734"/>
                <a:gridCol w="1450222"/>
                <a:gridCol w="1450222"/>
              </a:tblGrid>
              <a:tr h="366154"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/>
                        </a:rPr>
                        <a:t>Barack Obama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/>
                        </a:rPr>
                        <a:t>Hillary Clinton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Northeast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+18%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+20%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Midwest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+8%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+9%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South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-6%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+3%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West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+6%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+4%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Whites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-11%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-6%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African Americans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+75%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+63%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Latinos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+33%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+44%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Republicans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-74%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-62%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Independents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-4%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Democrats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+75%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+68%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White Men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-25%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White Women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-4%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+11%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White Working Class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-11%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White Less Than College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-22%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-13%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8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White</a:t>
                      </a:r>
                      <a:r>
                        <a:rPr lang="en-US" sz="1500" baseline="0" dirty="0" smtClean="0">
                          <a:effectLst/>
                        </a:rPr>
                        <a:t> College +</a:t>
                      </a:r>
                      <a:endParaRPr lang="en-US" sz="15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76"/>
                          </a:solidFill>
                          <a:effectLst/>
                          <a:latin typeface="+mn-lt"/>
                        </a:rPr>
                        <a:t>  +5%</a:t>
                      </a:r>
                      <a:endParaRPr lang="en-US" sz="1800" b="1" dirty="0">
                        <a:solidFill>
                          <a:srgbClr val="000076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wsj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428174" y="986607"/>
            <a:ext cx="972050" cy="273843"/>
          </a:xfrm>
          <a:prstGeom prst="rect">
            <a:avLst/>
          </a:prstGeom>
          <a:noFill/>
        </p:spPr>
      </p:pic>
      <p:pic>
        <p:nvPicPr>
          <p:cNvPr id="9" name="Picture 8" descr="nbc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663858" y="547958"/>
            <a:ext cx="437728" cy="437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34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666</Words>
  <Application>Microsoft Office PowerPoint</Application>
  <PresentationFormat>On-screen Show (4:3)</PresentationFormat>
  <Paragraphs>245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Comparing Romney and Jeb Bush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KAPLAN</dc:creator>
  <cp:lastModifiedBy>Peter</cp:lastModifiedBy>
  <cp:revision>2</cp:revision>
  <dcterms:created xsi:type="dcterms:W3CDTF">2015-01-27T04:22:01Z</dcterms:created>
  <dcterms:modified xsi:type="dcterms:W3CDTF">2015-01-27T14:03:17Z</dcterms:modified>
</cp:coreProperties>
</file>