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8"/>
  </p:notesMasterIdLst>
  <p:sldIdLst>
    <p:sldId id="256" r:id="rId2"/>
    <p:sldId id="257" r:id="rId3"/>
    <p:sldId id="258" r:id="rId4"/>
    <p:sldId id="259" r:id="rId5"/>
    <p:sldId id="260" r:id="rId6"/>
    <p:sldId id="265" r:id="rId7"/>
    <p:sldId id="266" r:id="rId8"/>
    <p:sldId id="267" r:id="rId9"/>
    <p:sldId id="272" r:id="rId10"/>
    <p:sldId id="268" r:id="rId11"/>
    <p:sldId id="263" r:id="rId12"/>
    <p:sldId id="262" r:id="rId13"/>
    <p:sldId id="270" r:id="rId14"/>
    <p:sldId id="264" r:id="rId15"/>
    <p:sldId id="269"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1930" y="-7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05D2C-3D58-8848-B201-2006677A37E9}" type="datetimeFigureOut">
              <a:rPr lang="en-US" smtClean="0"/>
              <a:pPr/>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91AC36-1E50-9B4B-BD84-6FC9F1DFBD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allblog.co.uk/2012/10/26/turning-seo-link-building-into-seo-audience-targeting-with-twitter-profilin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blog.entrepreneur.com/contributor-profile.php?author_id=19" TargetMode="External"/><Relationship Id="rId5" Type="http://schemas.openxmlformats.org/officeDocument/2006/relationships/hyperlink" Target="http://www.linkedin.com/static?key=about_inmail" TargetMode="External"/><Relationship Id="rId4" Type="http://schemas.openxmlformats.org/officeDocument/2006/relationships/hyperlink" Target="http://ec.tynt.com/b/rw?id=b8Bhnq7zmr35SQadbi-bnq&amp;u=brandrepubli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opensiteexplorer.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blog.hubspot.com/blog/tabid/6307/bid/6644/5-Signs-Your-Call-to-Action-Needs-a-Makeover.aspx" TargetMode="External"/><Relationship Id="rId3" Type="http://schemas.openxmlformats.org/officeDocument/2006/relationships/hyperlink" Target="http://blog.hubspot.com/blog/tabid/6307/bid/6138/4-Tips-to-Make-Your-Content-Remarkable.aspx" TargetMode="External"/><Relationship Id="rId7" Type="http://schemas.openxmlformats.org/officeDocument/2006/relationships/hyperlink" Target="http://ustandout.com/facebook/how-to-add-facebook-fan-box"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blog.hubspot.com/" TargetMode="External"/><Relationship Id="rId5" Type="http://schemas.openxmlformats.org/officeDocument/2006/relationships/hyperlink" Target="http://www.google.com/reader" TargetMode="External"/><Relationship Id="rId4" Type="http://schemas.openxmlformats.org/officeDocument/2006/relationships/hyperlink" Target="http://feedburner.google.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eblogs.about.com/od/searchengineoptimization/tp/Top10SEOTips.ht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eblogs.about.com/od/bloggingglossary/g/FeedReaderDef.htm" TargetMode="External"/><Relationship Id="rId4" Type="http://schemas.openxmlformats.org/officeDocument/2006/relationships/hyperlink" Target="http://weblogs.about.com/od/rssfeedsandsubscriptions/p/RSSFeed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[1] Determine goals and key performance indicators (</a:t>
            </a:r>
            <a:r>
              <a:rPr lang="en-US" sz="1200" b="1" kern="1200" dirty="0" err="1" smtClean="0">
                <a:solidFill>
                  <a:schemeClr val="tx1"/>
                </a:solidFill>
                <a:latin typeface="+mn-lt"/>
                <a:ea typeface="+mn-ea"/>
                <a:cs typeface="+mn-cs"/>
              </a:rPr>
              <a:t>KPIs</a:t>
            </a:r>
            <a:r>
              <a:rPr lang="en-US"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Success in anything, but especially in guest blogging, starts with identifying goals. What are you trying to accomplish? What are you expecting to gain from it? And, also very significant: How will you measure success?</a:t>
            </a:r>
          </a:p>
          <a:p>
            <a:r>
              <a:rPr lang="en-US" sz="1200" kern="1200" dirty="0" smtClean="0">
                <a:solidFill>
                  <a:schemeClr val="tx1"/>
                </a:solidFill>
                <a:latin typeface="+mn-lt"/>
                <a:ea typeface="+mn-ea"/>
                <a:cs typeface="+mn-cs"/>
              </a:rPr>
              <a:t>Let's say I'm looking for blogging opportunities. There are three things that I would like to accomplish:</a:t>
            </a:r>
          </a:p>
          <a:p>
            <a:pPr lvl="0"/>
            <a:r>
              <a:rPr lang="en-US" sz="1200" kern="1200" dirty="0" smtClean="0">
                <a:solidFill>
                  <a:schemeClr val="tx1"/>
                </a:solidFill>
                <a:latin typeface="+mn-lt"/>
                <a:ea typeface="+mn-ea"/>
                <a:cs typeface="+mn-cs"/>
              </a:rPr>
              <a:t>Become part of new communities and build relationships with people outside of SEO. (Not that there's anything wrong with </a:t>
            </a:r>
            <a:r>
              <a:rPr lang="en-US" sz="1200" kern="1200" dirty="0" err="1" smtClean="0">
                <a:solidFill>
                  <a:schemeClr val="tx1"/>
                </a:solidFill>
                <a:latin typeface="+mn-lt"/>
                <a:ea typeface="+mn-ea"/>
                <a:cs typeface="+mn-cs"/>
              </a:rPr>
              <a:t>SEOs</a:t>
            </a:r>
            <a:r>
              <a:rPr lang="en-US" sz="1200" kern="1200" dirty="0" smtClean="0">
                <a:solidFill>
                  <a:schemeClr val="tx1"/>
                </a:solidFill>
                <a:latin typeface="+mn-lt"/>
                <a:ea typeface="+mn-ea"/>
                <a:cs typeface="+mn-cs"/>
              </a:rPr>
              <a:t>. It's just an example, folks. Carry on). </a:t>
            </a:r>
          </a:p>
          <a:p>
            <a:pPr lvl="0"/>
            <a:r>
              <a:rPr lang="en-US" sz="1200" kern="1200" dirty="0" smtClean="0">
                <a:solidFill>
                  <a:schemeClr val="tx1"/>
                </a:solidFill>
                <a:latin typeface="+mn-lt"/>
                <a:ea typeface="+mn-ea"/>
                <a:cs typeface="+mn-cs"/>
              </a:rPr>
              <a:t>- Attract business that is a match for Mack Web's culture and values. -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Find new information sources (blogs) where I can learn, teach the team, and better serve our clients. -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 would measure success in connections made, qualified leads generated, and new quality blogs to read.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you guest blog, you've been provided the opportunity to leverage someone else's audience, someone else's brand, and someone else's established forum.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That means, if you're doing it right, guest blogging should be some of your best work. Think of it as a speaking engagement. You wouldn't get up in front of a group of people unprepared. You would take the time to carefully craft your message in order to make the biggest impact on your audience.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latin typeface="+mn-lt"/>
                <a:ea typeface="+mn-ea"/>
                <a:cs typeface="+mn-cs"/>
              </a:rPr>
              <a:t>Read more: </a:t>
            </a:r>
            <a:r>
              <a:rPr lang="en-US" sz="1200" kern="1200" dirty="0" smtClean="0">
                <a:solidFill>
                  <a:schemeClr val="tx1"/>
                </a:solidFill>
                <a:latin typeface="+mn-lt"/>
                <a:ea typeface="+mn-ea"/>
                <a:cs typeface="+mn-cs"/>
                <a:hlinkClick r:id="rId3"/>
              </a:rPr>
              <a:t>http://wallblog.co.uk/2012/10/26/turning-seo-link-building-into-seo-audience-targeting-with-twitter-profiling/#ixzz2hcdISbqx</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Follow us: </a:t>
            </a:r>
            <a:r>
              <a:rPr lang="en-US" sz="1200" kern="1200" dirty="0" smtClean="0">
                <a:solidFill>
                  <a:schemeClr val="tx1"/>
                </a:solidFill>
                <a:latin typeface="+mn-lt"/>
                <a:ea typeface="+mn-ea"/>
                <a:cs typeface="+mn-cs"/>
                <a:hlinkClick r:id="rId4"/>
              </a:rPr>
              <a:t>@brandrepublic on Twitter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Ultimately, if your guest blogging is a success, you will attract customers from this blog to your website and blog. So, most importantly, you've got to make sure the people who are part of this community are in alignment with your brand.</a:t>
            </a:r>
          </a:p>
          <a:p>
            <a:r>
              <a:rPr lang="en-US" sz="1200" kern="1200" dirty="0" smtClean="0">
                <a:solidFill>
                  <a:schemeClr val="tx1"/>
                </a:solidFill>
                <a:latin typeface="+mn-lt"/>
                <a:ea typeface="+mn-ea"/>
                <a:cs typeface="+mn-cs"/>
              </a:rPr>
              <a:t>Go read the entries on the blog. Is the content of good quality? Do the posts resonate with your philosophies? Are the other contributors to this blog reputable? Would you hang out with them? If you were to guest on this blog, would it speak well of your brand?   Are you going to want any of their readers as your customers? Would you spend time with their community?</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Here’s how to find good-paying blogging clients and get them to hire you:</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1. Make your blog posts awesome and engaging. </a:t>
            </a:r>
            <a:r>
              <a:rPr lang="en-US" sz="1200" kern="1200" dirty="0" smtClean="0">
                <a:solidFill>
                  <a:schemeClr val="tx1"/>
                </a:solidFill>
                <a:latin typeface="+mn-lt"/>
                <a:ea typeface="+mn-ea"/>
                <a:cs typeface="+mn-cs"/>
              </a:rPr>
              <a:t>Even if there are only a few posts on there, make them great — concise and focused on your niche. Think of your blog as a rolling audition for paying gigs. In my experience, paying blog clients want to see three things: that you know how to get comments, stick to a niche topic, and use common blogging platforms such as </a:t>
            </a:r>
            <a:r>
              <a:rPr lang="en-US" sz="1200" kern="1200" dirty="0" err="1" smtClean="0">
                <a:solidFill>
                  <a:schemeClr val="tx1"/>
                </a:solidFill>
                <a:latin typeface="+mn-lt"/>
                <a:ea typeface="+mn-ea"/>
                <a:cs typeface="+mn-cs"/>
              </a:rPr>
              <a:t>WordPress</a:t>
            </a:r>
            <a:r>
              <a:rPr lang="en-US" sz="1200" kern="1200" dirty="0" smtClean="0">
                <a:solidFill>
                  <a:schemeClr val="tx1"/>
                </a:solidFill>
                <a:latin typeface="+mn-lt"/>
                <a:ea typeface="+mn-ea"/>
                <a:cs typeface="+mn-cs"/>
              </a:rPr>
              <a:t> and Blogger.</a:t>
            </a:r>
          </a:p>
          <a:p>
            <a:r>
              <a:rPr lang="en-US" sz="1200" b="1" kern="1200" dirty="0" smtClean="0">
                <a:solidFill>
                  <a:schemeClr val="tx1"/>
                </a:solidFill>
                <a:latin typeface="+mn-lt"/>
                <a:ea typeface="+mn-ea"/>
                <a:cs typeface="+mn-cs"/>
              </a:rPr>
              <a:t>2. Select your targets.</a:t>
            </a:r>
            <a:r>
              <a:rPr lang="en-US" sz="1200" kern="1200" dirty="0" smtClean="0">
                <a:solidFill>
                  <a:schemeClr val="tx1"/>
                </a:solidFill>
                <a:latin typeface="+mn-lt"/>
                <a:ea typeface="+mn-ea"/>
                <a:cs typeface="+mn-cs"/>
              </a:rPr>
              <a:t> Consider where you might likely blog for pay, based on your own interests and work experience. For instance, I was once a legal secretary, so I’ve done some paid blogs for lawyers. Develop a list of publications, companies, or Web portals that might hire you and pay well. Don’t ignore trade publications, as they are often good payers. Once you’ve got some possible prospects, take a look at their websites to see if they lack a blog, or perhaps have a blog that’s short on visitors and infrequently updated.</a:t>
            </a:r>
          </a:p>
          <a:p>
            <a:r>
              <a:rPr lang="en-US" sz="1200" b="1" kern="1200" dirty="0" smtClean="0">
                <a:solidFill>
                  <a:schemeClr val="tx1"/>
                </a:solidFill>
                <a:latin typeface="+mn-lt"/>
                <a:ea typeface="+mn-ea"/>
                <a:cs typeface="+mn-cs"/>
              </a:rPr>
              <a:t>3. Research your targets.</a:t>
            </a:r>
            <a:r>
              <a:rPr lang="en-US" sz="1200" kern="1200" dirty="0" smtClean="0">
                <a:solidFill>
                  <a:schemeClr val="tx1"/>
                </a:solidFill>
                <a:latin typeface="+mn-lt"/>
                <a:ea typeface="+mn-ea"/>
                <a:cs typeface="+mn-cs"/>
              </a:rPr>
              <a:t> Next, do some sleuthing to discover who might pay well. In general, I find more sophisticated topics and target audiences command better pay and have less writer competition. So blogging about parenting or your dog will not pay well, but writing about acupuncture or business finance likely will. Next, find out if the publication is growing or the company is well-funded. Writers’ groups on LinkedIn are a great place to ask around about a prospective employer. In general, bigger companies will offer better pay.</a:t>
            </a:r>
          </a:p>
          <a:p>
            <a:r>
              <a:rPr lang="en-US" sz="1200" b="1" kern="1200" dirty="0" smtClean="0">
                <a:solidFill>
                  <a:schemeClr val="tx1"/>
                </a:solidFill>
                <a:latin typeface="+mn-lt"/>
                <a:ea typeface="+mn-ea"/>
                <a:cs typeface="+mn-cs"/>
              </a:rPr>
              <a:t>4. Promote your blog posts in social media. </a:t>
            </a:r>
            <a:r>
              <a:rPr lang="en-US" sz="1200" kern="1200" dirty="0" smtClean="0">
                <a:solidFill>
                  <a:schemeClr val="tx1"/>
                </a:solidFill>
                <a:latin typeface="+mn-lt"/>
                <a:ea typeface="+mn-ea"/>
                <a:cs typeface="+mn-cs"/>
              </a:rPr>
              <a:t>Start spreading your content around. Connect with popular users of social media in the niche where you want to blog for pay.</a:t>
            </a:r>
          </a:p>
          <a:p>
            <a:r>
              <a:rPr lang="en-US" sz="1200" b="1" kern="1200" dirty="0" smtClean="0">
                <a:solidFill>
                  <a:schemeClr val="tx1"/>
                </a:solidFill>
                <a:latin typeface="+mn-lt"/>
                <a:ea typeface="+mn-ea"/>
                <a:cs typeface="+mn-cs"/>
              </a:rPr>
              <a:t>5. Target prospects with your posts. </a:t>
            </a:r>
            <a:r>
              <a:rPr lang="en-US" sz="1200" kern="1200" dirty="0" smtClean="0">
                <a:solidFill>
                  <a:schemeClr val="tx1"/>
                </a:solidFill>
                <a:latin typeface="+mn-lt"/>
                <a:ea typeface="+mn-ea"/>
                <a:cs typeface="+mn-cs"/>
              </a:rPr>
              <a:t>When you have a post that makes a good audition piece, send it to your prospects (or top social-media influencers) with a note: “I thought you’d enjoy this post.” You can use Twitter, LinkedIn, or just plain email — whatever you think that prospect would respond to best. Even better: Write a post for your blog specifically tailored to appeal to your prospects, then send it to them.</a:t>
            </a:r>
          </a:p>
          <a:p>
            <a:r>
              <a:rPr lang="en-US" sz="1200" b="1" kern="1200" dirty="0" smtClean="0">
                <a:solidFill>
                  <a:schemeClr val="tx1"/>
                </a:solidFill>
                <a:latin typeface="+mn-lt"/>
                <a:ea typeface="+mn-ea"/>
                <a:cs typeface="+mn-cs"/>
              </a:rPr>
              <a:t>6. Leave comments on key blogs.</a:t>
            </a:r>
            <a:r>
              <a:rPr lang="en-US" sz="1200" kern="1200" dirty="0" smtClean="0">
                <a:solidFill>
                  <a:schemeClr val="tx1"/>
                </a:solidFill>
                <a:latin typeface="+mn-lt"/>
                <a:ea typeface="+mn-ea"/>
                <a:cs typeface="+mn-cs"/>
              </a:rPr>
              <a:t> Another way to connect with well-paying blogs is to leave articulate comments on that blog. Become a regular participant and link to your own blog posts. You may get read, discovered and offered a paying gig.</a:t>
            </a:r>
          </a:p>
          <a:p>
            <a:r>
              <a:rPr lang="en-US" sz="1200" b="1" kern="1200" dirty="0" smtClean="0">
                <a:solidFill>
                  <a:schemeClr val="tx1"/>
                </a:solidFill>
                <a:latin typeface="+mn-lt"/>
                <a:ea typeface="+mn-ea"/>
                <a:cs typeface="+mn-cs"/>
              </a:rPr>
              <a:t>7. Call on prospects and ask for the job. </a:t>
            </a:r>
            <a:r>
              <a:rPr lang="en-US" sz="1200" kern="1200" dirty="0" smtClean="0">
                <a:solidFill>
                  <a:schemeClr val="tx1"/>
                </a:solidFill>
                <a:latin typeface="+mn-lt"/>
                <a:ea typeface="+mn-ea"/>
                <a:cs typeface="+mn-cs"/>
              </a:rPr>
              <a:t>If the steps above haven’t gotten you asked to blog for pay, it’s time to get proactive. You might call editors and marketing managers on the phone and ask if they need a blogger, send postcards, or perhaps use </a:t>
            </a:r>
            <a:r>
              <a:rPr lang="en-US" sz="1200" u="sng" kern="1200" dirty="0" smtClean="0">
                <a:solidFill>
                  <a:schemeClr val="tx1"/>
                </a:solidFill>
                <a:latin typeface="+mn-lt"/>
                <a:ea typeface="+mn-ea"/>
                <a:cs typeface="+mn-cs"/>
                <a:hlinkClick r:id="rId5"/>
              </a:rPr>
              <a:t>InMail on LinkedIn</a:t>
            </a:r>
            <a:r>
              <a:rPr lang="en-US" sz="1200" kern="1200" dirty="0" smtClean="0">
                <a:solidFill>
                  <a:schemeClr val="tx1"/>
                </a:solidFill>
                <a:latin typeface="+mn-lt"/>
                <a:ea typeface="+mn-ea"/>
                <a:cs typeface="+mn-cs"/>
              </a:rPr>
              <a:t> (that last boasts an impressive 30% response rate). Experiment and see what works for you. In your pitch, be sure to mention specifics you observed about their Web site, and offer suggestions for how you could improve it with well-written, regular blog posts.</a:t>
            </a:r>
          </a:p>
          <a:p>
            <a:r>
              <a:rPr lang="en-US" sz="1200" b="1" kern="1200" dirty="0" smtClean="0">
                <a:solidFill>
                  <a:schemeClr val="tx1"/>
                </a:solidFill>
                <a:latin typeface="+mn-lt"/>
                <a:ea typeface="+mn-ea"/>
                <a:cs typeface="+mn-cs"/>
              </a:rPr>
              <a:t>8. Gain visibility.</a:t>
            </a:r>
            <a:r>
              <a:rPr lang="en-US" sz="1200" kern="1200" dirty="0" smtClean="0">
                <a:solidFill>
                  <a:schemeClr val="tx1"/>
                </a:solidFill>
                <a:latin typeface="+mn-lt"/>
                <a:ea typeface="+mn-ea"/>
                <a:cs typeface="+mn-cs"/>
              </a:rPr>
              <a:t> Once you land a paid blogging gig, be sure to get your byline as a live link to your blog, so prospects can easily find you. As your paid blog gets rolling, begin the above steps over again. Make the paid blog great and immediately begin promoting it to better-paying prospects in that niche. Always be aware of how much traffic your paid-blog sites receive, and look to move up to busier — and better-paying — sites.</a:t>
            </a:r>
          </a:p>
          <a:p>
            <a:r>
              <a:rPr lang="en-US" sz="1200" b="1" kern="1200" dirty="0" smtClean="0">
                <a:solidFill>
                  <a:schemeClr val="tx1"/>
                </a:solidFill>
                <a:latin typeface="+mn-lt"/>
                <a:ea typeface="+mn-ea"/>
                <a:cs typeface="+mn-cs"/>
              </a:rPr>
              <a:t>9. Your paying blog finds you clients.</a:t>
            </a:r>
            <a:r>
              <a:rPr lang="en-US" sz="1200" kern="1200" dirty="0" smtClean="0">
                <a:solidFill>
                  <a:schemeClr val="tx1"/>
                </a:solidFill>
                <a:latin typeface="+mn-lt"/>
                <a:ea typeface="+mn-ea"/>
                <a:cs typeface="+mn-cs"/>
              </a:rPr>
              <a:t> Once you are blogging on a popular site, you often will be approached by other companies in that niche with job offers. At this point, paid blogging markets itself, and you have your pick of additional gigs. I’ve found </a:t>
            </a:r>
            <a:r>
              <a:rPr lang="en-US" sz="1200" kern="1200" dirty="0" err="1" smtClean="0">
                <a:solidFill>
                  <a:schemeClr val="tx1"/>
                </a:solidFill>
                <a:latin typeface="+mn-lt"/>
                <a:ea typeface="+mn-ea"/>
                <a:cs typeface="+mn-cs"/>
              </a:rPr>
              <a:t>that</a:t>
            </a:r>
            <a:r>
              <a:rPr lang="en-US" sz="1200" u="sng" kern="1200" dirty="0" err="1" smtClean="0">
                <a:solidFill>
                  <a:schemeClr val="tx1"/>
                </a:solidFill>
                <a:latin typeface="+mn-lt"/>
                <a:ea typeface="+mn-ea"/>
                <a:cs typeface="+mn-cs"/>
                <a:hlinkClick r:id="rId6"/>
              </a:rPr>
              <a:t>one</a:t>
            </a:r>
            <a:r>
              <a:rPr lang="en-US" sz="1200" u="sng" kern="1200" dirty="0" smtClean="0">
                <a:solidFill>
                  <a:schemeClr val="tx1"/>
                </a:solidFill>
                <a:latin typeface="+mn-lt"/>
                <a:ea typeface="+mn-ea"/>
                <a:cs typeface="+mn-cs"/>
                <a:hlinkClick r:id="rId6"/>
              </a:rPr>
              <a:t> of my paid blogs</a:t>
            </a:r>
            <a:r>
              <a:rPr lang="en-US" sz="1200" kern="1200" dirty="0" smtClean="0">
                <a:solidFill>
                  <a:schemeClr val="tx1"/>
                </a:solidFill>
                <a:latin typeface="+mn-lt"/>
                <a:ea typeface="+mn-ea"/>
                <a:cs typeface="+mn-cs"/>
              </a:rPr>
              <a:t> brings a steady stream of paid-blogging offers. As a bonus, readers of your paid blog may click your byline link and discover your blog as well, giving you possible new readers.</a:t>
            </a:r>
          </a:p>
          <a:p>
            <a:r>
              <a:rPr lang="en-US" sz="1200" b="1" kern="1200" dirty="0" smtClean="0">
                <a:solidFill>
                  <a:schemeClr val="tx1"/>
                </a:solidFill>
                <a:latin typeface="+mn-lt"/>
                <a:ea typeface="+mn-ea"/>
                <a:cs typeface="+mn-cs"/>
              </a:rPr>
              <a:t>10. Keep raising your rates. </a:t>
            </a:r>
            <a:r>
              <a:rPr lang="en-US" sz="1200" kern="1200" dirty="0" smtClean="0">
                <a:solidFill>
                  <a:schemeClr val="tx1"/>
                </a:solidFill>
                <a:latin typeface="+mn-lt"/>
                <a:ea typeface="+mn-ea"/>
                <a:cs typeface="+mn-cs"/>
              </a:rPr>
              <a:t>As you move up, your rates should increase. Gradually drop lower-paying blog clients in favor of better-paying ones. Think in terms of how long it takes you to create a post, and aim for a rate of $50-$100 an hour. Don’t forget to charge by the hour if the client also wants you to do social-media promotion of your posts, or needs advice on blog-marketing strategy. I’ve seen rates as high as $300 a blog post, and $100 a post is fairly common. Don’t settle for peanuts — keep looking until you find clients who understand how a powerful blog will help build their business.</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t>
            </a:r>
            <a:r>
              <a:rPr lang="en-US" sz="1200" kern="1200" dirty="0" err="1" smtClean="0">
                <a:solidFill>
                  <a:schemeClr val="tx1"/>
                </a:solidFill>
                <a:latin typeface="+mn-lt"/>
                <a:ea typeface="+mn-ea"/>
                <a:cs typeface="+mn-cs"/>
              </a:rPr>
              <a:t>ollowerwonk</a:t>
            </a:r>
            <a:r>
              <a:rPr lang="en-US" sz="1200" kern="1200" dirty="0" smtClean="0">
                <a:solidFill>
                  <a:schemeClr val="tx1"/>
                </a:solidFill>
                <a:latin typeface="+mn-lt"/>
                <a:ea typeface="+mn-ea"/>
                <a:cs typeface="+mn-cs"/>
              </a:rPr>
              <a:t>, a Twitter search tool, has a set of powerful features for the curious Social Media researcher – in particular the “Search Twitter Bios” and “</a:t>
            </a:r>
            <a:r>
              <a:rPr lang="en-US" sz="1200" kern="1200" dirty="0" err="1" smtClean="0">
                <a:solidFill>
                  <a:schemeClr val="tx1"/>
                </a:solidFill>
                <a:latin typeface="+mn-lt"/>
                <a:ea typeface="+mn-ea"/>
                <a:cs typeface="+mn-cs"/>
              </a:rPr>
              <a:t>Analyse</a:t>
            </a:r>
            <a:r>
              <a:rPr lang="en-US" sz="1200" kern="1200" dirty="0" smtClean="0">
                <a:solidFill>
                  <a:schemeClr val="tx1"/>
                </a:solidFill>
                <a:latin typeface="+mn-lt"/>
                <a:ea typeface="+mn-ea"/>
                <a:cs typeface="+mn-cs"/>
              </a:rPr>
              <a:t> Followers” tools which make for rapid identification of real people in a target audience.</a:t>
            </a:r>
          </a:p>
          <a:p>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You can type the URL of the blog into </a:t>
            </a:r>
            <a:r>
              <a:rPr lang="en-US" sz="1200" u="none" strike="noStrike" kern="1200" dirty="0" smtClean="0">
                <a:solidFill>
                  <a:schemeClr val="tx1"/>
                </a:solidFill>
                <a:latin typeface="+mn-lt"/>
                <a:ea typeface="+mn-ea"/>
                <a:cs typeface="+mn-cs"/>
                <a:hlinkClick r:id="rId3"/>
              </a:rPr>
              <a:t>Open Site Explorer</a:t>
            </a:r>
            <a:r>
              <a:rPr lang="en-US" sz="1200" kern="1200" dirty="0" smtClean="0">
                <a:solidFill>
                  <a:schemeClr val="tx1"/>
                </a:solidFill>
                <a:latin typeface="+mn-lt"/>
                <a:ea typeface="+mn-ea"/>
                <a:cs typeface="+mn-cs"/>
              </a:rPr>
              <a:t> to check their domain authority and link profile. You will certainly be earning a link from this blog, so even if it is </a:t>
            </a:r>
            <a:r>
              <a:rPr lang="en-US" sz="1200" kern="1200" dirty="0" err="1" smtClean="0">
                <a:solidFill>
                  <a:schemeClr val="tx1"/>
                </a:solidFill>
                <a:latin typeface="+mn-lt"/>
                <a:ea typeface="+mn-ea"/>
                <a:cs typeface="+mn-cs"/>
              </a:rPr>
              <a:t>nofollow</a:t>
            </a:r>
            <a:r>
              <a:rPr lang="en-US" sz="1200" kern="1200" dirty="0" smtClean="0">
                <a:solidFill>
                  <a:schemeClr val="tx1"/>
                </a:solidFill>
                <a:latin typeface="+mn-lt"/>
                <a:ea typeface="+mn-ea"/>
                <a:cs typeface="+mn-cs"/>
              </a:rPr>
              <a:t>, you want to ensure that you're being associated with a quality site. Not that a low DA is always an indication of a poor blog; some are just new and haven't yet built their authority. You just want to make sure you're building trust and not hurting your reputation, your brand, or your own link profile. In addition to DA, then, you'll want to check their profile:</a:t>
            </a:r>
          </a:p>
          <a:p>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1. Option to Subscribe</a:t>
            </a:r>
          </a:p>
          <a:p>
            <a:r>
              <a:rPr lang="en-US" sz="1200" kern="1200" dirty="0" smtClean="0">
                <a:solidFill>
                  <a:schemeClr val="tx1"/>
                </a:solidFill>
                <a:latin typeface="+mn-lt"/>
                <a:ea typeface="+mn-ea"/>
                <a:cs typeface="+mn-cs"/>
              </a:rPr>
              <a:t>Assuming you have </a:t>
            </a:r>
            <a:r>
              <a:rPr lang="en-US" sz="1200" kern="1200" dirty="0" smtClean="0">
                <a:solidFill>
                  <a:schemeClr val="tx1"/>
                </a:solidFill>
                <a:latin typeface="+mn-lt"/>
                <a:ea typeface="+mn-ea"/>
                <a:cs typeface="+mn-cs"/>
                <a:hlinkClick r:id="rId3"/>
              </a:rPr>
              <a:t>remarkable content</a:t>
            </a:r>
            <a:r>
              <a:rPr lang="en-US" sz="1200" u="none" strike="noStrike" kern="1200" dirty="0" smtClean="0">
                <a:solidFill>
                  <a:schemeClr val="tx1"/>
                </a:solidFill>
                <a:latin typeface="+mn-lt"/>
                <a:ea typeface="+mn-ea"/>
                <a:cs typeface="+mn-cs"/>
                <a:hlinkClick r:id="rId3"/>
              </a:rPr>
              <a:t> </a:t>
            </a:r>
            <a:r>
              <a:rPr lang="en-US" sz="1200" kern="1200" dirty="0" smtClean="0">
                <a:solidFill>
                  <a:schemeClr val="tx1"/>
                </a:solidFill>
                <a:latin typeface="+mn-lt"/>
                <a:ea typeface="+mn-ea"/>
                <a:cs typeface="+mn-cs"/>
              </a:rPr>
              <a:t>on your blog, which I know all you </a:t>
            </a:r>
            <a:r>
              <a:rPr lang="en-US" sz="1200" kern="1200" dirty="0" err="1" smtClean="0">
                <a:solidFill>
                  <a:schemeClr val="tx1"/>
                </a:solidFill>
                <a:latin typeface="+mn-lt"/>
                <a:ea typeface="+mn-ea"/>
                <a:cs typeface="+mn-cs"/>
              </a:rPr>
              <a:t>HubSpot</a:t>
            </a:r>
            <a:r>
              <a:rPr lang="en-US" sz="1200" kern="1200" dirty="0" smtClean="0">
                <a:solidFill>
                  <a:schemeClr val="tx1"/>
                </a:solidFill>
                <a:latin typeface="+mn-lt"/>
                <a:ea typeface="+mn-ea"/>
                <a:cs typeface="+mn-cs"/>
              </a:rPr>
              <a:t> blog readers do, your readers would be interested in coming back to your blog to read your latest posts. So make it easy for them! Add a subscribe button linking to your RSS feed URL. You can use </a:t>
            </a:r>
            <a:r>
              <a:rPr lang="en-US" sz="1200" kern="1200" dirty="0" smtClean="0">
                <a:solidFill>
                  <a:schemeClr val="tx1"/>
                </a:solidFill>
                <a:latin typeface="+mn-lt"/>
                <a:ea typeface="+mn-ea"/>
                <a:cs typeface="+mn-cs"/>
                <a:hlinkClick r:id="rId4"/>
              </a:rPr>
              <a:t>Feedburner</a:t>
            </a:r>
            <a:r>
              <a:rPr lang="en-US" sz="1200" u="none" strike="noStrike" kern="1200" dirty="0" smtClean="0">
                <a:solidFill>
                  <a:schemeClr val="tx1"/>
                </a:solidFill>
                <a:latin typeface="+mn-lt"/>
                <a:ea typeface="+mn-ea"/>
                <a:cs typeface="+mn-cs"/>
                <a:hlinkClick r:id="rId4"/>
              </a:rPr>
              <a:t> </a:t>
            </a:r>
            <a:r>
              <a:rPr lang="en-US" sz="1200" kern="1200" dirty="0" smtClean="0">
                <a:solidFill>
                  <a:schemeClr val="tx1"/>
                </a:solidFill>
                <a:latin typeface="+mn-lt"/>
                <a:ea typeface="+mn-ea"/>
                <a:cs typeface="+mn-cs"/>
              </a:rPr>
              <a:t>to create this URL from your original RSS feed URL, as </a:t>
            </a:r>
            <a:r>
              <a:rPr lang="en-US" sz="1200" kern="1200" dirty="0" err="1" smtClean="0">
                <a:solidFill>
                  <a:schemeClr val="tx1"/>
                </a:solidFill>
                <a:latin typeface="+mn-lt"/>
                <a:ea typeface="+mn-ea"/>
                <a:cs typeface="+mn-cs"/>
              </a:rPr>
              <a:t>Feedburner</a:t>
            </a:r>
            <a:r>
              <a:rPr lang="en-US" sz="1200" kern="1200" dirty="0" smtClean="0">
                <a:solidFill>
                  <a:schemeClr val="tx1"/>
                </a:solidFill>
                <a:latin typeface="+mn-lt"/>
                <a:ea typeface="+mn-ea"/>
                <a:cs typeface="+mn-cs"/>
              </a:rPr>
              <a:t> makes it easy for readers to add your feed to their RSS reader, like </a:t>
            </a:r>
            <a:r>
              <a:rPr lang="en-US" sz="1200" kern="1200" dirty="0" smtClean="0">
                <a:solidFill>
                  <a:schemeClr val="tx1"/>
                </a:solidFill>
                <a:latin typeface="+mn-lt"/>
                <a:ea typeface="+mn-ea"/>
                <a:cs typeface="+mn-cs"/>
                <a:hlinkClick r:id="rId5"/>
              </a:rPr>
              <a:t>Google Reader</a:t>
            </a:r>
            <a:r>
              <a:rPr lang="en-US" sz="1200" u="none" strike="noStrike" kern="1200" dirty="0" smtClean="0">
                <a:solidFill>
                  <a:schemeClr val="tx1"/>
                </a:solidFill>
                <a:latin typeface="+mn-lt"/>
                <a:ea typeface="+mn-ea"/>
                <a:cs typeface="+mn-cs"/>
                <a:hlinkClick r:id="rId5"/>
              </a:rPr>
              <a:t> </a:t>
            </a:r>
            <a:r>
              <a:rPr lang="en-US" sz="1200" kern="1200" dirty="0" smtClean="0">
                <a:solidFill>
                  <a:schemeClr val="tx1"/>
                </a:solidFill>
                <a:latin typeface="+mn-lt"/>
                <a:ea typeface="+mn-ea"/>
                <a:cs typeface="+mn-cs"/>
              </a:rPr>
              <a:t>. Also, make sure to include an email form field to allow users to subscribe via email, so your posts will go straight to their email inbox.</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Category List</a:t>
            </a:r>
          </a:p>
          <a:p>
            <a:r>
              <a:rPr lang="en-US" sz="1200" kern="1200" dirty="0" smtClean="0">
                <a:solidFill>
                  <a:schemeClr val="tx1"/>
                </a:solidFill>
                <a:latin typeface="+mn-lt"/>
                <a:ea typeface="+mn-ea"/>
                <a:cs typeface="+mn-cs"/>
              </a:rPr>
              <a:t>Often called “categories” or “topics,” this is a list that makes it easy for your readers to find content that they are interested in. Most blogging platforms automatically create this list from the categories or tags that you assign it when configuring each blog post. Try not to assign more than 1-3 categories per post, since any more would diminish the usefulness of sorting your content by category.</a:t>
            </a:r>
          </a:p>
          <a:p>
            <a:r>
              <a:rPr lang="en-US" sz="1200" kern="1200" dirty="0" smtClean="0">
                <a:solidFill>
                  <a:schemeClr val="tx1"/>
                </a:solidFill>
                <a:latin typeface="+mn-lt"/>
                <a:ea typeface="+mn-ea"/>
                <a:cs typeface="+mn-cs"/>
              </a:rPr>
              <a:t>3. Most Popular Posts</a:t>
            </a:r>
          </a:p>
          <a:p>
            <a:r>
              <a:rPr lang="en-US" sz="1200" kern="1200" dirty="0" smtClean="0">
                <a:solidFill>
                  <a:schemeClr val="tx1"/>
                </a:solidFill>
                <a:latin typeface="+mn-lt"/>
                <a:ea typeface="+mn-ea"/>
                <a:cs typeface="+mn-cs"/>
              </a:rPr>
              <a:t>The sidebar is a great place to display your most popular (usually meaning the most highly trafficked) blog posts. This way, readers won’t have to dig through pages and pages of content to find your most remarkable content. It will also peak people’s interests to find out why these posts are the most popular.</a:t>
            </a:r>
          </a:p>
          <a:p>
            <a:r>
              <a:rPr lang="en-US" sz="1200" kern="1200" dirty="0" smtClean="0">
                <a:solidFill>
                  <a:schemeClr val="tx1"/>
                </a:solidFill>
                <a:latin typeface="+mn-lt"/>
                <a:ea typeface="+mn-ea"/>
                <a:cs typeface="+mn-cs"/>
              </a:rPr>
              <a:t>4. Recent Blog Posts</a:t>
            </a:r>
          </a:p>
          <a:p>
            <a:r>
              <a:rPr lang="en-US" sz="1200" kern="1200" dirty="0" smtClean="0">
                <a:solidFill>
                  <a:schemeClr val="tx1"/>
                </a:solidFill>
                <a:latin typeface="+mn-lt"/>
                <a:ea typeface="+mn-ea"/>
                <a:cs typeface="+mn-cs"/>
              </a:rPr>
              <a:t>Including recent blog posts makes it easy for users who enter your site through a single blog post (rather than the homepage) to navigate to your most recent content. This is a great way to encourage readers to remain on the site and get additional page views.</a:t>
            </a:r>
          </a:p>
          <a:p>
            <a:r>
              <a:rPr lang="en-US" sz="1200" kern="1200" dirty="0" smtClean="0">
                <a:solidFill>
                  <a:schemeClr val="tx1"/>
                </a:solidFill>
                <a:latin typeface="+mn-lt"/>
                <a:ea typeface="+mn-ea"/>
                <a:cs typeface="+mn-cs"/>
              </a:rPr>
              <a:t>5. Search Box</a:t>
            </a:r>
          </a:p>
          <a:p>
            <a:r>
              <a:rPr lang="en-US" sz="1200" kern="1200" dirty="0" smtClean="0">
                <a:solidFill>
                  <a:schemeClr val="tx1"/>
                </a:solidFill>
                <a:latin typeface="+mn-lt"/>
                <a:ea typeface="+mn-ea"/>
                <a:cs typeface="+mn-cs"/>
              </a:rPr>
              <a:t>A search box makes it easy for your readers to find content based on the keyword or phrase they’re looking for. You can have this in your sidebar, but another popular option is to have the sidebar in your header (like </a:t>
            </a:r>
            <a:r>
              <a:rPr lang="en-US" sz="1200" kern="1200" dirty="0" smtClean="0">
                <a:solidFill>
                  <a:schemeClr val="tx1"/>
                </a:solidFill>
                <a:latin typeface="+mn-lt"/>
                <a:ea typeface="+mn-ea"/>
                <a:cs typeface="+mn-cs"/>
                <a:hlinkClick r:id="rId6"/>
              </a:rPr>
              <a:t>HubSpot’s blog</a:t>
            </a:r>
            <a:r>
              <a:rPr lang="en-US" sz="1200" u="none" strike="noStrike" kern="1200" dirty="0" smtClean="0">
                <a:solidFill>
                  <a:schemeClr val="tx1"/>
                </a:solidFill>
                <a:latin typeface="+mn-lt"/>
                <a:ea typeface="+mn-ea"/>
                <a:cs typeface="+mn-cs"/>
                <a:hlinkClick r:id="rId6"/>
              </a:rPr>
              <a:t> </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6. Social Media Connection Options</a:t>
            </a:r>
          </a:p>
          <a:p>
            <a:r>
              <a:rPr lang="en-US" sz="1200" kern="1200" dirty="0" smtClean="0">
                <a:solidFill>
                  <a:schemeClr val="tx1"/>
                </a:solidFill>
                <a:latin typeface="+mn-lt"/>
                <a:ea typeface="+mn-ea"/>
                <a:cs typeface="+mn-cs"/>
              </a:rPr>
              <a:t>These days, RSS isn’t the only way readers keep tabs on their favorite blogs. Include links to your social media profiles, such as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and Twitter, so that you can provide updates to your readers on sites that they visit each and every day. You can even add a </a:t>
            </a:r>
            <a:r>
              <a:rPr lang="en-US" sz="1200" kern="1200" dirty="0" smtClean="0">
                <a:solidFill>
                  <a:schemeClr val="tx1"/>
                </a:solidFill>
                <a:latin typeface="+mn-lt"/>
                <a:ea typeface="+mn-ea"/>
                <a:cs typeface="+mn-cs"/>
                <a:hlinkClick r:id="rId7"/>
              </a:rPr>
              <a:t>Facebook Like Box</a:t>
            </a:r>
            <a:r>
              <a:rPr lang="en-US" sz="1200" u="none" strike="noStrike" kern="1200" dirty="0" smtClean="0">
                <a:solidFill>
                  <a:schemeClr val="tx1"/>
                </a:solidFill>
                <a:latin typeface="+mn-lt"/>
                <a:ea typeface="+mn-ea"/>
                <a:cs typeface="+mn-cs"/>
                <a:hlinkClick r:id="rId7"/>
              </a:rPr>
              <a:t> </a:t>
            </a:r>
            <a:r>
              <a:rPr lang="en-US" sz="1200" kern="1200" dirty="0" smtClean="0">
                <a:solidFill>
                  <a:schemeClr val="tx1"/>
                </a:solidFill>
                <a:latin typeface="+mn-lt"/>
                <a:ea typeface="+mn-ea"/>
                <a:cs typeface="+mn-cs"/>
              </a:rPr>
              <a:t>(previously called Fan Box), so that users can “like” your fan page without having to leave your blog.</a:t>
            </a:r>
          </a:p>
          <a:p>
            <a:r>
              <a:rPr lang="en-US" sz="1200" kern="1200" dirty="0" smtClean="0">
                <a:solidFill>
                  <a:schemeClr val="tx1"/>
                </a:solidFill>
                <a:latin typeface="+mn-lt"/>
                <a:ea typeface="+mn-ea"/>
                <a:cs typeface="+mn-cs"/>
              </a:rPr>
              <a:t>7. Calls-to-Action     </a:t>
            </a:r>
          </a:p>
          <a:p>
            <a:r>
              <a:rPr lang="en-US" sz="1200" kern="1200" dirty="0" smtClean="0">
                <a:solidFill>
                  <a:schemeClr val="tx1"/>
                </a:solidFill>
                <a:latin typeface="+mn-lt"/>
                <a:ea typeface="+mn-ea"/>
                <a:cs typeface="+mn-cs"/>
              </a:rPr>
              <a:t>Now that you have all this great content and blog traffic, you should include </a:t>
            </a:r>
            <a:r>
              <a:rPr lang="en-US" sz="1200" kern="1200" dirty="0" smtClean="0">
                <a:solidFill>
                  <a:schemeClr val="tx1"/>
                </a:solidFill>
                <a:latin typeface="+mn-lt"/>
                <a:ea typeface="+mn-ea"/>
                <a:cs typeface="+mn-cs"/>
                <a:hlinkClick r:id="rId8"/>
              </a:rPr>
              <a:t>calls-to-</a:t>
            </a:r>
            <a:r>
              <a:rPr lang="en-US" sz="1200" kern="1200" dirty="0" err="1" smtClean="0">
                <a:solidFill>
                  <a:schemeClr val="tx1"/>
                </a:solidFill>
                <a:latin typeface="+mn-lt"/>
                <a:ea typeface="+mn-ea"/>
                <a:cs typeface="+mn-cs"/>
                <a:hlinkClick r:id="rId8"/>
              </a:rPr>
              <a:t>action</a:t>
            </a:r>
            <a:r>
              <a:rPr lang="en-US" sz="1200" kern="1200" dirty="0" err="1" smtClean="0">
                <a:solidFill>
                  <a:schemeClr val="tx1"/>
                </a:solidFill>
                <a:latin typeface="+mn-lt"/>
                <a:ea typeface="+mn-ea"/>
                <a:cs typeface="+mn-cs"/>
              </a:rPr>
              <a:t>for</a:t>
            </a:r>
            <a:r>
              <a:rPr lang="en-US" sz="1200" kern="1200" dirty="0" smtClean="0">
                <a:solidFill>
                  <a:schemeClr val="tx1"/>
                </a:solidFill>
                <a:latin typeface="+mn-lt"/>
                <a:ea typeface="+mn-ea"/>
                <a:cs typeface="+mn-cs"/>
              </a:rPr>
              <a:t> what you want your readers to do next. This is especially useful if this blog is a business blog, as you can include </a:t>
            </a:r>
            <a:r>
              <a:rPr lang="en-US" sz="1200" kern="1200" dirty="0" err="1" smtClean="0">
                <a:solidFill>
                  <a:schemeClr val="tx1"/>
                </a:solidFill>
                <a:latin typeface="+mn-lt"/>
                <a:ea typeface="+mn-ea"/>
                <a:cs typeface="+mn-cs"/>
              </a:rPr>
              <a:t>CTAs</a:t>
            </a:r>
            <a:r>
              <a:rPr lang="en-US" sz="1200" kern="1200" dirty="0" smtClean="0">
                <a:solidFill>
                  <a:schemeClr val="tx1"/>
                </a:solidFill>
                <a:latin typeface="+mn-lt"/>
                <a:ea typeface="+mn-ea"/>
                <a:cs typeface="+mn-cs"/>
              </a:rPr>
              <a:t> leading to your landing pages and get leads. Try to make your </a:t>
            </a:r>
            <a:r>
              <a:rPr lang="en-US" sz="1200" kern="1200" dirty="0" err="1" smtClean="0">
                <a:solidFill>
                  <a:schemeClr val="tx1"/>
                </a:solidFill>
                <a:latin typeface="+mn-lt"/>
                <a:ea typeface="+mn-ea"/>
                <a:cs typeface="+mn-cs"/>
              </a:rPr>
              <a:t>CTAs</a:t>
            </a:r>
            <a:r>
              <a:rPr lang="en-US" sz="1200" kern="1200" dirty="0" smtClean="0">
                <a:solidFill>
                  <a:schemeClr val="tx1"/>
                </a:solidFill>
                <a:latin typeface="+mn-lt"/>
                <a:ea typeface="+mn-ea"/>
                <a:cs typeface="+mn-cs"/>
              </a:rPr>
              <a:t> as relevant to your blog content as possible. You’ll be able to place the most relevant </a:t>
            </a:r>
            <a:r>
              <a:rPr lang="en-US" sz="1200" kern="1200" dirty="0" err="1" smtClean="0">
                <a:solidFill>
                  <a:schemeClr val="tx1"/>
                </a:solidFill>
                <a:latin typeface="+mn-lt"/>
                <a:ea typeface="+mn-ea"/>
                <a:cs typeface="+mn-cs"/>
              </a:rPr>
              <a:t>CTAs</a:t>
            </a:r>
            <a:r>
              <a:rPr lang="en-US" sz="1200" kern="1200" dirty="0" smtClean="0">
                <a:solidFill>
                  <a:schemeClr val="tx1"/>
                </a:solidFill>
                <a:latin typeface="+mn-lt"/>
                <a:ea typeface="+mn-ea"/>
                <a:cs typeface="+mn-cs"/>
              </a:rPr>
              <a:t> within each blog post (usually at the bottom of each post) since you’ll be able to customize this space more easily.</a:t>
            </a:r>
          </a:p>
          <a:p>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Easiest step</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Every blog has a target audience it's written for. Before you start writing blog posts, determine who your primary and secondary audiences will be. Who will want to read your blog and why? Are they seeking professional information and discussions or fun and laughter? Identify not only your goals for your blog but also your audience's expectations for it. Then decide what tone would be most appropriate for your blog, and write in that tone and style consistently.</a:t>
            </a:r>
          </a:p>
          <a:p>
            <a:endParaRPr lang="en-US" dirty="0" smtClean="0"/>
          </a:p>
          <a:p>
            <a:r>
              <a:rPr lang="en-US" dirty="0" smtClean="0"/>
              <a:t>Give readers a reason to STAY on your blog, not</a:t>
            </a:r>
            <a:r>
              <a:rPr lang="en-US" baseline="0" dirty="0" smtClean="0"/>
              <a:t> just to leave it!</a:t>
            </a:r>
            <a:endParaRPr lang="en-US" dirty="0" smtClean="0"/>
          </a:p>
          <a:p>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do YOU like to read?</a:t>
            </a:r>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Increases subscribers!</a:t>
            </a:r>
          </a:p>
          <a:p>
            <a:endParaRPr lang="en-US" dirty="0" smtClean="0"/>
          </a:p>
          <a:p>
            <a:r>
              <a:rPr lang="en-US" sz="1200" b="1" kern="1200" dirty="0" smtClean="0">
                <a:solidFill>
                  <a:schemeClr val="tx1"/>
                </a:solidFill>
                <a:latin typeface="+mn-lt"/>
                <a:ea typeface="+mn-ea"/>
                <a:cs typeface="+mn-cs"/>
              </a:rPr>
              <a:t>What is RSS?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RSS stands for "Really Simple Syndication". It is a way to easily distribute a list of headlines, update notices, and sometimes content to a wide number of people. It is used by computer programs that organize those headlines and notices for easy reading.</a:t>
            </a:r>
          </a:p>
          <a:p>
            <a:r>
              <a:rPr lang="en-US" sz="1200" b="1" kern="1200" dirty="0" smtClean="0">
                <a:solidFill>
                  <a:schemeClr val="tx1"/>
                </a:solidFill>
                <a:latin typeface="+mn-lt"/>
                <a:ea typeface="+mn-ea"/>
                <a:cs typeface="+mn-cs"/>
              </a:rPr>
              <a:t>What problem does RSS solve?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Most people are interested in many websites whose content changes on an unpredictable schedule. Examples of such websites are news sites, community and religious organization information pages, product information pages, medical websites, and weblogs. Repeatedly checking each website to see if there is any new content can be very tedious.</a:t>
            </a:r>
          </a:p>
          <a:p>
            <a:r>
              <a:rPr lang="en-US" sz="1200" kern="1200" dirty="0" smtClean="0">
                <a:solidFill>
                  <a:schemeClr val="tx1"/>
                </a:solidFill>
                <a:latin typeface="+mn-lt"/>
                <a:ea typeface="+mn-ea"/>
                <a:cs typeface="+mn-cs"/>
              </a:rPr>
              <a:t>Email notification of changes was an early solution to this problem. Unfortunately, when you receive email notifications from multiple websites they are usually disorganized and can get overwhelming, and are often mistaken for spam.</a:t>
            </a:r>
          </a:p>
          <a:p>
            <a:r>
              <a:rPr lang="en-US" sz="1200" kern="1200" dirty="0" smtClean="0">
                <a:solidFill>
                  <a:schemeClr val="tx1"/>
                </a:solidFill>
                <a:latin typeface="+mn-lt"/>
                <a:ea typeface="+mn-ea"/>
                <a:cs typeface="+mn-cs"/>
              </a:rPr>
              <a:t>RSS is a better way to be notified of new and changed content. Notifications of changes to multiple websites are handled easily, and the results are presented to you well organized and distinct from email.</a:t>
            </a:r>
          </a:p>
          <a:p>
            <a:r>
              <a:rPr lang="en-US" sz="1200" b="1" kern="1200" dirty="0" smtClean="0">
                <a:solidFill>
                  <a:schemeClr val="tx1"/>
                </a:solidFill>
                <a:latin typeface="+mn-lt"/>
                <a:ea typeface="+mn-ea"/>
                <a:cs typeface="+mn-cs"/>
              </a:rPr>
              <a:t>How does RSS work?</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RSS works by having the website author maintain a list of notifications on their website in a standard way. This list of notifications is called an "</a:t>
            </a:r>
            <a:r>
              <a:rPr lang="en-US" sz="1200" b="1" kern="1200" dirty="0" smtClean="0">
                <a:solidFill>
                  <a:schemeClr val="tx1"/>
                </a:solidFill>
                <a:latin typeface="+mn-lt"/>
                <a:ea typeface="+mn-ea"/>
                <a:cs typeface="+mn-cs"/>
              </a:rPr>
              <a:t>RSS Feed</a:t>
            </a:r>
            <a:r>
              <a:rPr lang="en-US" sz="1200" kern="1200" dirty="0" smtClean="0">
                <a:solidFill>
                  <a:schemeClr val="tx1"/>
                </a:solidFill>
                <a:latin typeface="+mn-lt"/>
                <a:ea typeface="+mn-ea"/>
                <a:cs typeface="+mn-cs"/>
              </a:rPr>
              <a:t>". People who are interested in finding out the latest headlines or changes can check this list. Special computer programs called "</a:t>
            </a:r>
            <a:r>
              <a:rPr lang="en-US" sz="1200" b="1" kern="1200" dirty="0" smtClean="0">
                <a:solidFill>
                  <a:schemeClr val="tx1"/>
                </a:solidFill>
                <a:latin typeface="+mn-lt"/>
                <a:ea typeface="+mn-ea"/>
                <a:cs typeface="+mn-cs"/>
              </a:rPr>
              <a:t>RSS aggregators</a:t>
            </a:r>
            <a:r>
              <a:rPr lang="en-US" sz="1200" kern="1200" dirty="0" smtClean="0">
                <a:solidFill>
                  <a:schemeClr val="tx1"/>
                </a:solidFill>
                <a:latin typeface="+mn-lt"/>
                <a:ea typeface="+mn-ea"/>
                <a:cs typeface="+mn-cs"/>
              </a:rPr>
              <a:t>" have been developed that automatically access the RSS feeds of websites you care about on your behalf and organize the results for you. (RSS feeds and aggregators are also sometimes called "</a:t>
            </a:r>
            <a:r>
              <a:rPr lang="en-US" sz="1200" b="1" kern="1200" dirty="0" smtClean="0">
                <a:solidFill>
                  <a:schemeClr val="tx1"/>
                </a:solidFill>
                <a:latin typeface="+mn-lt"/>
                <a:ea typeface="+mn-ea"/>
                <a:cs typeface="+mn-cs"/>
              </a:rPr>
              <a:t>RSS Channels</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RSS Readers</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Producing an RSS feed is very simple and hundreds of thousands of websites now provide this feature, including major news organizations like the New York Times, the BBC, and Reuters, as well as many weblogs.</a:t>
            </a:r>
          </a:p>
          <a:p>
            <a:r>
              <a:rPr lang="en-US" sz="1200" b="1" kern="1200" dirty="0" smtClean="0">
                <a:solidFill>
                  <a:schemeClr val="tx1"/>
                </a:solidFill>
                <a:latin typeface="+mn-lt"/>
                <a:ea typeface="+mn-ea"/>
                <a:cs typeface="+mn-cs"/>
              </a:rPr>
              <a:t>What information does RSS provide?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RSS provides very basic information to do its notification. It is made up of a list of items presented in order from newest to oldest. Each item usually consists of a simple title describing the item along with a more complete description and a link to a web page with the actual information being described. Sometimes this description is the full information you want to read (such as the content of a weblog post) and sometimes it is just a summary.</a:t>
            </a:r>
          </a:p>
          <a:p>
            <a:r>
              <a:rPr lang="en-US" sz="1200" kern="1200" dirty="0" smtClean="0">
                <a:solidFill>
                  <a:schemeClr val="tx1"/>
                </a:solidFill>
                <a:latin typeface="+mn-lt"/>
                <a:ea typeface="+mn-ea"/>
                <a:cs typeface="+mn-cs"/>
              </a:rPr>
              <a:t>For example, the RSS information for headlines on a local news website could contain the following information:</a:t>
            </a:r>
          </a:p>
          <a:p>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same theory applies to blog content. If you don't update your blog with a new post, there is no reason for people to visit. There is nothing new for them to see.</a:t>
            </a:r>
          </a:p>
          <a:p>
            <a:r>
              <a:rPr lang="en-US" sz="1200" kern="1200" dirty="0" smtClean="0">
                <a:solidFill>
                  <a:schemeClr val="tx1"/>
                </a:solidFill>
                <a:latin typeface="+mn-lt"/>
                <a:ea typeface="+mn-ea"/>
                <a:cs typeface="+mn-cs"/>
              </a:rPr>
              <a:t>However, if you post new content frequently that is timely and written in a style people enjoy, they are likely to return again and again to see what you have to say. The more frequently you publish new posts, the more new content there is for people to see and the more reason there is for people to visit again and again.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High Blog Posting Frequency Can Attract New Visitors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Not only do new blog posts give people a reason to return to your blog, but they also help your blog in terms of </a:t>
            </a:r>
            <a:r>
              <a:rPr lang="en-US" sz="1200" kern="1200" dirty="0" smtClean="0">
                <a:solidFill>
                  <a:schemeClr val="tx1"/>
                </a:solidFill>
                <a:latin typeface="+mn-lt"/>
                <a:ea typeface="+mn-ea"/>
                <a:cs typeface="+mn-cs"/>
                <a:hlinkClick r:id="rId3"/>
              </a:rPr>
              <a:t>search engine optimization</a:t>
            </a:r>
            <a:r>
              <a:rPr lang="en-US" sz="1200" kern="1200" dirty="0" smtClean="0">
                <a:solidFill>
                  <a:schemeClr val="tx1"/>
                </a:solidFill>
                <a:latin typeface="+mn-lt"/>
                <a:ea typeface="+mn-ea"/>
                <a:cs typeface="+mn-cs"/>
              </a:rPr>
              <a:t>. Each new post is a new entry point for people to find your blog through search engines. The more entry points, the better the chances are that new readers will find your blog.</a:t>
            </a:r>
          </a:p>
          <a:p>
            <a:r>
              <a:rPr lang="en-US" sz="1200" b="1" kern="1200" dirty="0" smtClean="0">
                <a:solidFill>
                  <a:schemeClr val="tx1"/>
                </a:solidFill>
                <a:latin typeface="+mn-lt"/>
                <a:ea typeface="+mn-ea"/>
                <a:cs typeface="+mn-cs"/>
              </a:rPr>
              <a:t>High Blog Posting Frequency Can Help You Retain Repeat Visitors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Frequent posting helps to attract more visits from people who like your blog and decide to </a:t>
            </a:r>
            <a:r>
              <a:rPr lang="en-US" sz="1200" kern="1200" dirty="0" err="1" smtClean="0">
                <a:solidFill>
                  <a:schemeClr val="tx1"/>
                </a:solidFill>
                <a:latin typeface="+mn-lt"/>
                <a:ea typeface="+mn-ea"/>
                <a:cs typeface="+mn-cs"/>
                <a:hlinkClick r:id="rId4"/>
              </a:rPr>
              <a:t>subscribe</a:t>
            </a:r>
            <a:r>
              <a:rPr lang="en-US" sz="1200" kern="1200" dirty="0" err="1" smtClean="0">
                <a:solidFill>
                  <a:schemeClr val="tx1"/>
                </a:solidFill>
                <a:latin typeface="+mn-lt"/>
                <a:ea typeface="+mn-ea"/>
                <a:cs typeface="+mn-cs"/>
              </a:rPr>
              <a:t>to</a:t>
            </a:r>
            <a:r>
              <a:rPr lang="en-US" sz="1200" kern="1200" dirty="0" smtClean="0">
                <a:solidFill>
                  <a:schemeClr val="tx1"/>
                </a:solidFill>
                <a:latin typeface="+mn-lt"/>
                <a:ea typeface="+mn-ea"/>
                <a:cs typeface="+mn-cs"/>
              </a:rPr>
              <a:t> it. Each time you publish new content on your blog, your subscribers will either see that post in their </a:t>
            </a:r>
            <a:r>
              <a:rPr lang="en-US" sz="1200" kern="1200" dirty="0" smtClean="0">
                <a:solidFill>
                  <a:schemeClr val="tx1"/>
                </a:solidFill>
                <a:latin typeface="+mn-lt"/>
                <a:ea typeface="+mn-ea"/>
                <a:cs typeface="+mn-cs"/>
                <a:hlinkClick r:id="rId5"/>
              </a:rPr>
              <a:t>feed readers</a:t>
            </a:r>
            <a:r>
              <a:rPr lang="en-US" sz="1200" kern="1200" dirty="0" smtClean="0">
                <a:solidFill>
                  <a:schemeClr val="tx1"/>
                </a:solidFill>
                <a:latin typeface="+mn-lt"/>
                <a:ea typeface="+mn-ea"/>
                <a:cs typeface="+mn-cs"/>
              </a:rPr>
              <a:t> or they'll receive emails directing them to your blog to read the new posts. That means more opportunities to increase traffic to your blog </a:t>
            </a:r>
            <a:r>
              <a:rPr lang="en-US" sz="1200" kern="1200" dirty="0" err="1" smtClean="0">
                <a:solidFill>
                  <a:schemeClr val="tx1"/>
                </a:solidFill>
                <a:latin typeface="+mn-lt"/>
                <a:ea typeface="+mn-ea"/>
                <a:cs typeface="+mn-cs"/>
              </a:rPr>
              <a:t>everytime</a:t>
            </a:r>
            <a:r>
              <a:rPr lang="en-US" sz="1200" kern="1200" dirty="0" smtClean="0">
                <a:solidFill>
                  <a:schemeClr val="tx1"/>
                </a:solidFill>
                <a:latin typeface="+mn-lt"/>
                <a:ea typeface="+mn-ea"/>
                <a:cs typeface="+mn-cs"/>
              </a:rPr>
              <a:t> you publish new content.</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91AC36-1E50-9B4B-BD84-6FC9F1DFBD5A}"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49F49E6A-DEAE-334D-9E69-0764F238A924}" type="datetimeFigureOut">
              <a:rPr lang="en-US" smtClean="0"/>
              <a:pPr/>
              <a:t>10/16/2013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F38C58B4-FD57-6D40-B130-0B42903C4F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C58B4-FD57-6D40-B130-0B42903C4F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C58B4-FD57-6D40-B130-0B42903C4F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C58B4-FD57-6D40-B130-0B42903C4F5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C58B4-FD57-6D40-B130-0B42903C4F5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C58B4-FD57-6D40-B130-0B42903C4F5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C58B4-FD57-6D40-B130-0B42903C4F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C58B4-FD57-6D40-B130-0B42903C4F5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49E6A-DEAE-334D-9E69-0764F238A924}"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C58B4-FD57-6D40-B130-0B42903C4F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9F49E6A-DEAE-334D-9E69-0764F238A924}"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C58B4-FD57-6D40-B130-0B42903C4F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49F49E6A-DEAE-334D-9E69-0764F238A924}" type="datetimeFigureOut">
              <a:rPr lang="en-US" smtClean="0"/>
              <a:pPr/>
              <a:t>10/16/2013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C58B4-FD57-6D40-B130-0B42903C4F5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49F49E6A-DEAE-334D-9E69-0764F238A924}" type="datetimeFigureOut">
              <a:rPr lang="en-US" smtClean="0"/>
              <a:pPr/>
              <a:t>10/16/2013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F38C58B4-FD57-6D40-B130-0B42903C4F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nipurl.com/wp-hks" TargetMode="External"/><Relationship Id="rId2" Type="http://schemas.openxmlformats.org/officeDocument/2006/relationships/hyperlink" Target="http://shorensteincenter.org/students/communications-program/writing-public-speaking-handouts/" TargetMode="External"/><Relationship Id="rId1" Type="http://schemas.openxmlformats.org/officeDocument/2006/relationships/slideLayout" Target="../slideLayouts/slideLayout2.xml"/><Relationship Id="rId5" Type="http://schemas.openxmlformats.org/officeDocument/2006/relationships/hyperlink" Target="http://wordpress.org/extend/plugins/wordpress-simple-paypal-shopping-cart/" TargetMode="External"/><Relationship Id="rId4" Type="http://schemas.openxmlformats.org/officeDocument/2006/relationships/hyperlink" Target="http://blogs.computerworld.com/cybercrime-an-hacking/20857/securing-wordpress-against-hack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66874"/>
            <a:ext cx="8458200" cy="1470025"/>
          </a:xfrm>
        </p:spPr>
        <p:txBody>
          <a:bodyPr>
            <a:normAutofit fontScale="90000"/>
          </a:bodyPr>
          <a:lstStyle/>
          <a:p>
            <a:r>
              <a:rPr lang="en-US" dirty="0" smtClean="0"/>
              <a:t>Writing for and maintaining a blog: An interactive workshop</a:t>
            </a:r>
            <a:endParaRPr lang="en-US" dirty="0"/>
          </a:p>
        </p:txBody>
      </p:sp>
      <p:sp>
        <p:nvSpPr>
          <p:cNvPr id="3" name="Subtitle 2"/>
          <p:cNvSpPr>
            <a:spLocks noGrp="1"/>
          </p:cNvSpPr>
          <p:nvPr>
            <p:ph type="subTitle" idx="1"/>
          </p:nvPr>
        </p:nvSpPr>
        <p:spPr/>
        <p:txBody>
          <a:bodyPr>
            <a:normAutofit/>
          </a:bodyPr>
          <a:lstStyle/>
          <a:p>
            <a:r>
              <a:rPr lang="en-US" dirty="0" smtClean="0"/>
              <a:t>Ravi Parikh</a:t>
            </a:r>
          </a:p>
          <a:p>
            <a:r>
              <a:rPr lang="en-US" dirty="0" smtClean="0"/>
              <a:t>MD/MPP Candidate</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Finding Material/Writing a Post</a:t>
            </a:r>
            <a:endParaRPr lang="en-US" dirty="0"/>
          </a:p>
        </p:txBody>
      </p:sp>
      <p:sp>
        <p:nvSpPr>
          <p:cNvPr id="14" name="Text Placeholder 13"/>
          <p:cNvSpPr>
            <a:spLocks noGrp="1"/>
          </p:cNvSpPr>
          <p:nvPr>
            <p:ph type="body" idx="1"/>
          </p:nvPr>
        </p:nvSpPr>
        <p:spPr>
          <a:xfrm>
            <a:off x="457200" y="1416050"/>
            <a:ext cx="4040188" cy="762000"/>
          </a:xfrm>
        </p:spPr>
        <p:txBody>
          <a:bodyPr/>
          <a:lstStyle/>
          <a:p>
            <a:r>
              <a:rPr lang="en-US" dirty="0" smtClean="0"/>
              <a:t>Do’s</a:t>
            </a:r>
            <a:endParaRPr lang="en-US" dirty="0"/>
          </a:p>
        </p:txBody>
      </p:sp>
      <p:sp>
        <p:nvSpPr>
          <p:cNvPr id="16" name="Text Placeholder 15"/>
          <p:cNvSpPr>
            <a:spLocks noGrp="1"/>
          </p:cNvSpPr>
          <p:nvPr>
            <p:ph type="body" sz="half" idx="3"/>
          </p:nvPr>
        </p:nvSpPr>
        <p:spPr>
          <a:xfrm>
            <a:off x="4645025" y="1444294"/>
            <a:ext cx="4041775" cy="762000"/>
          </a:xfrm>
        </p:spPr>
        <p:txBody>
          <a:bodyPr/>
          <a:lstStyle/>
          <a:p>
            <a:r>
              <a:rPr lang="en-US" dirty="0" smtClean="0"/>
              <a:t>Don’ts</a:t>
            </a:r>
            <a:endParaRPr lang="en-US" dirty="0"/>
          </a:p>
        </p:txBody>
      </p:sp>
      <p:sp>
        <p:nvSpPr>
          <p:cNvPr id="15" name="Content Placeholder 14"/>
          <p:cNvSpPr>
            <a:spLocks noGrp="1"/>
          </p:cNvSpPr>
          <p:nvPr>
            <p:ph sz="quarter" idx="2"/>
          </p:nvPr>
        </p:nvSpPr>
        <p:spPr>
          <a:xfrm>
            <a:off x="457200" y="2178050"/>
            <a:ext cx="4040188" cy="3941763"/>
          </a:xfrm>
        </p:spPr>
        <p:txBody>
          <a:bodyPr/>
          <a:lstStyle/>
          <a:p>
            <a:r>
              <a:rPr lang="en-US" dirty="0" smtClean="0"/>
              <a:t>Use Expertise</a:t>
            </a:r>
          </a:p>
          <a:p>
            <a:r>
              <a:rPr lang="en-US" dirty="0" smtClean="0"/>
              <a:t>What do you enjoy?</a:t>
            </a:r>
          </a:p>
          <a:p>
            <a:r>
              <a:rPr lang="en-US" dirty="0" smtClean="0"/>
              <a:t>Be Honest</a:t>
            </a:r>
          </a:p>
          <a:p>
            <a:r>
              <a:rPr lang="en-US" dirty="0" smtClean="0"/>
              <a:t>Write on something new</a:t>
            </a:r>
          </a:p>
          <a:p>
            <a:r>
              <a:rPr lang="en-US" dirty="0" smtClean="0"/>
              <a:t>Use the right tone</a:t>
            </a:r>
          </a:p>
          <a:p>
            <a:r>
              <a:rPr lang="en-US" dirty="0" smtClean="0"/>
              <a:t>Write in short paragraphs</a:t>
            </a:r>
          </a:p>
        </p:txBody>
      </p:sp>
      <p:sp>
        <p:nvSpPr>
          <p:cNvPr id="17" name="Content Placeholder 16"/>
          <p:cNvSpPr>
            <a:spLocks noGrp="1"/>
          </p:cNvSpPr>
          <p:nvPr>
            <p:ph sz="quarter" idx="4"/>
          </p:nvPr>
        </p:nvSpPr>
        <p:spPr>
          <a:xfrm>
            <a:off x="4645025" y="2178050"/>
            <a:ext cx="4041775" cy="3941763"/>
          </a:xfrm>
        </p:spPr>
        <p:txBody>
          <a:bodyPr/>
          <a:lstStyle/>
          <a:p>
            <a:r>
              <a:rPr lang="en-US" dirty="0" smtClean="0"/>
              <a:t>Repost a bunch of links</a:t>
            </a:r>
          </a:p>
          <a:p>
            <a:r>
              <a:rPr lang="en-US" dirty="0" smtClean="0"/>
              <a:t>Assume people don’t pay attention to grammar</a:t>
            </a:r>
          </a:p>
          <a:p>
            <a:r>
              <a:rPr lang="en-US" dirty="0" smtClean="0"/>
              <a:t>Accept anything written on the Internet is gold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Developing your persona</a:t>
            </a:r>
          </a:p>
          <a:p>
            <a:pPr lvl="1"/>
            <a:r>
              <a:rPr lang="en-US" sz="1600" b="1" dirty="0" smtClean="0"/>
              <a:t>Name: </a:t>
            </a:r>
            <a:r>
              <a:rPr lang="en-US" sz="1600" dirty="0" err="1" smtClean="0"/>
              <a:t>Joanna</a:t>
            </a:r>
            <a:r>
              <a:rPr lang="en-US" sz="1600" b="1" dirty="0" err="1" smtClean="0"/>
              <a:t> Title</a:t>
            </a:r>
            <a:r>
              <a:rPr lang="en-US" sz="1600" b="1" dirty="0" smtClean="0"/>
              <a:t>: </a:t>
            </a:r>
            <a:r>
              <a:rPr lang="en-US" sz="1600" dirty="0" smtClean="0"/>
              <a:t>CMO</a:t>
            </a:r>
            <a:br>
              <a:rPr lang="en-US" sz="1600" dirty="0" smtClean="0"/>
            </a:br>
            <a:r>
              <a:rPr lang="en-US" sz="1600" b="1" dirty="0" smtClean="0"/>
              <a:t>Company:</a:t>
            </a:r>
            <a:r>
              <a:rPr lang="en-US" sz="1600" dirty="0" smtClean="0"/>
              <a:t> A small </a:t>
            </a:r>
            <a:r>
              <a:rPr lang="en-US" sz="1600" dirty="0" err="1" smtClean="0"/>
              <a:t>SaaS</a:t>
            </a:r>
            <a:r>
              <a:rPr lang="en-US" sz="1600" dirty="0" smtClean="0"/>
              <a:t> startup</a:t>
            </a:r>
            <a:br>
              <a:rPr lang="en-US" sz="1600" dirty="0" smtClean="0"/>
            </a:br>
            <a:r>
              <a:rPr lang="en-US" sz="1600" b="1" dirty="0" smtClean="0"/>
              <a:t>Desires:</a:t>
            </a:r>
            <a:r>
              <a:rPr lang="en-US" sz="1600" dirty="0" smtClean="0"/>
              <a:t> Rapid growth, increased revenue </a:t>
            </a:r>
            <a:r>
              <a:rPr lang="en-US" sz="1600" dirty="0" err="1" smtClean="0"/>
              <a:t>generation</a:t>
            </a:r>
            <a:r>
              <a:rPr lang="en-US" sz="1600" b="1" dirty="0" err="1" smtClean="0"/>
              <a:t> Goals</a:t>
            </a:r>
            <a:r>
              <a:rPr lang="en-US" sz="1600" b="1" dirty="0" smtClean="0"/>
              <a:t>:</a:t>
            </a:r>
            <a:r>
              <a:rPr lang="en-US" sz="1600" dirty="0" smtClean="0"/>
              <a:t> Drive ROI through social and community building</a:t>
            </a:r>
          </a:p>
          <a:p>
            <a:r>
              <a:rPr lang="en-US" dirty="0" smtClean="0"/>
              <a:t>Who do you want to read your post and why?</a:t>
            </a:r>
          </a:p>
          <a:p>
            <a:r>
              <a:rPr lang="en-US" dirty="0" smtClean="0"/>
              <a:t>Professional information vs. fun and laughter</a:t>
            </a:r>
          </a:p>
          <a:p>
            <a:endParaRPr lang="en-US" sz="2000" dirty="0" smtClean="0"/>
          </a:p>
          <a:p>
            <a:pPr lvl="1"/>
            <a:endParaRPr lang="en-US" dirty="0"/>
          </a:p>
        </p:txBody>
      </p:sp>
      <p:sp>
        <p:nvSpPr>
          <p:cNvPr id="3" name="Title 2"/>
          <p:cNvSpPr>
            <a:spLocks noGrp="1"/>
          </p:cNvSpPr>
          <p:nvPr>
            <p:ph type="title"/>
          </p:nvPr>
        </p:nvSpPr>
        <p:spPr/>
        <p:txBody>
          <a:bodyPr/>
          <a:lstStyle/>
          <a:p>
            <a:r>
              <a:rPr lang="en-US" dirty="0" smtClean="0"/>
              <a:t>Understanding your Audience</a:t>
            </a:r>
            <a:endParaRPr lang="en-US" dirty="0"/>
          </a:p>
        </p:txBody>
      </p:sp>
      <p:sp>
        <p:nvSpPr>
          <p:cNvPr id="4" name="TextBox 3"/>
          <p:cNvSpPr txBox="1"/>
          <p:nvPr/>
        </p:nvSpPr>
        <p:spPr>
          <a:xfrm>
            <a:off x="5483514" y="6440834"/>
            <a:ext cx="2635935" cy="369332"/>
          </a:xfrm>
          <a:prstGeom prst="rect">
            <a:avLst/>
          </a:prstGeom>
          <a:noFill/>
        </p:spPr>
        <p:txBody>
          <a:bodyPr wrap="square" rtlCol="0">
            <a:spAutoFit/>
          </a:bodyPr>
          <a:lstStyle/>
          <a:p>
            <a:r>
              <a:rPr lang="en-US" dirty="0" err="1" smtClean="0"/>
              <a:t>mox.com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Write frequently!</a:t>
            </a:r>
          </a:p>
          <a:p>
            <a:r>
              <a:rPr lang="en-US" dirty="0" smtClean="0"/>
              <a:t>Submit blog to search engine</a:t>
            </a:r>
          </a:p>
          <a:p>
            <a:r>
              <a:rPr lang="en-US" dirty="0" smtClean="0"/>
              <a:t>Use </a:t>
            </a:r>
            <a:r>
              <a:rPr lang="en-US" dirty="0" err="1" smtClean="0"/>
              <a:t>blogroll</a:t>
            </a:r>
            <a:r>
              <a:rPr lang="en-US" dirty="0" smtClean="0"/>
              <a:t> and links</a:t>
            </a:r>
          </a:p>
          <a:p>
            <a:r>
              <a:rPr lang="en-US" dirty="0" smtClean="0"/>
              <a:t>Respond to your blog’s comments</a:t>
            </a:r>
          </a:p>
          <a:p>
            <a:r>
              <a:rPr lang="en-US" dirty="0" smtClean="0"/>
              <a:t>Tag/Keyword your posts</a:t>
            </a:r>
          </a:p>
          <a:p>
            <a:r>
              <a:rPr lang="en-US" dirty="0" smtClean="0"/>
              <a:t>Submit your posts to social bookmarking sites</a:t>
            </a:r>
          </a:p>
          <a:p>
            <a:r>
              <a:rPr lang="en-US" dirty="0" smtClean="0"/>
              <a:t>Set up an RSS feed</a:t>
            </a:r>
          </a:p>
          <a:p>
            <a:r>
              <a:rPr lang="en-US" dirty="0" smtClean="0"/>
              <a:t>Use images and name them</a:t>
            </a:r>
          </a:p>
          <a:p>
            <a:r>
              <a:rPr lang="en-US" dirty="0" smtClean="0"/>
              <a:t>Promote popularity by showing number of subscribers</a:t>
            </a:r>
          </a:p>
          <a:p>
            <a:endParaRPr lang="en-US" dirty="0"/>
          </a:p>
        </p:txBody>
      </p:sp>
      <p:sp>
        <p:nvSpPr>
          <p:cNvPr id="3" name="Title 2"/>
          <p:cNvSpPr>
            <a:spLocks noGrp="1"/>
          </p:cNvSpPr>
          <p:nvPr>
            <p:ph type="title"/>
          </p:nvPr>
        </p:nvSpPr>
        <p:spPr/>
        <p:txBody>
          <a:bodyPr/>
          <a:lstStyle/>
          <a:p>
            <a:r>
              <a:rPr lang="en-US" dirty="0" smtClean="0"/>
              <a:t>Ways to Increase Readership</a:t>
            </a:r>
            <a:endParaRPr lang="en-US" dirty="0"/>
          </a:p>
        </p:txBody>
      </p:sp>
      <p:sp>
        <p:nvSpPr>
          <p:cNvPr id="4" name="TextBox 3"/>
          <p:cNvSpPr txBox="1"/>
          <p:nvPr/>
        </p:nvSpPr>
        <p:spPr>
          <a:xfrm>
            <a:off x="5483514" y="6440834"/>
            <a:ext cx="2635935" cy="369332"/>
          </a:xfrm>
          <a:prstGeom prst="rect">
            <a:avLst/>
          </a:prstGeom>
          <a:noFill/>
        </p:spPr>
        <p:txBody>
          <a:bodyPr wrap="square" rtlCol="0">
            <a:spAutoFit/>
          </a:bodyPr>
          <a:lstStyle/>
          <a:p>
            <a:r>
              <a:rPr lang="en-US" dirty="0" err="1" smtClean="0"/>
              <a:t>about.com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Social media –</a:t>
            </a:r>
            <a:r>
              <a:rPr lang="en-US" dirty="0" err="1" smtClean="0"/>
              <a:t>facebook</a:t>
            </a:r>
            <a:r>
              <a:rPr lang="en-US" dirty="0" smtClean="0"/>
              <a:t>, </a:t>
            </a:r>
            <a:r>
              <a:rPr lang="en-US" dirty="0" err="1" smtClean="0"/>
              <a:t>linkedin</a:t>
            </a:r>
            <a:r>
              <a:rPr lang="en-US" dirty="0" smtClean="0"/>
              <a:t>, twitter, etc. </a:t>
            </a:r>
          </a:p>
          <a:p>
            <a:r>
              <a:rPr lang="en-US" dirty="0" smtClean="0"/>
              <a:t>Guest blogging</a:t>
            </a:r>
          </a:p>
          <a:p>
            <a:r>
              <a:rPr lang="en-US" dirty="0" smtClean="0"/>
              <a:t>Join forums or web rings to share ideas</a:t>
            </a:r>
          </a:p>
          <a:p>
            <a:r>
              <a:rPr lang="en-US" dirty="0" smtClean="0"/>
              <a:t>Add your blog’s URL to email signatures and business cards</a:t>
            </a:r>
          </a:p>
          <a:p>
            <a:r>
              <a:rPr lang="en-US" dirty="0" smtClean="0"/>
              <a:t>Nominate yourself for blog awards</a:t>
            </a:r>
          </a:p>
          <a:p>
            <a:r>
              <a:rPr lang="en-US" dirty="0" smtClean="0"/>
              <a:t>If you write for multiple blogs, then link to them!</a:t>
            </a:r>
          </a:p>
          <a:p>
            <a:endParaRPr lang="en-US" dirty="0"/>
          </a:p>
        </p:txBody>
      </p:sp>
      <p:sp>
        <p:nvSpPr>
          <p:cNvPr id="3" name="Title 2"/>
          <p:cNvSpPr>
            <a:spLocks noGrp="1"/>
          </p:cNvSpPr>
          <p:nvPr>
            <p:ph type="title"/>
          </p:nvPr>
        </p:nvSpPr>
        <p:spPr/>
        <p:txBody>
          <a:bodyPr/>
          <a:lstStyle/>
          <a:p>
            <a:r>
              <a:rPr lang="en-US" dirty="0" smtClean="0"/>
              <a:t>Disseminate your Work!</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Content &gt;&gt;&gt; Frequency</a:t>
            </a:r>
          </a:p>
          <a:p>
            <a:r>
              <a:rPr lang="en-US" dirty="0" smtClean="0"/>
              <a:t>Benefits of high-frequency posting</a:t>
            </a:r>
          </a:p>
          <a:p>
            <a:pPr lvl="1"/>
            <a:r>
              <a:rPr lang="en-US" dirty="0" smtClean="0"/>
              <a:t>Would you want to buy a newspaper whose articles never changed?</a:t>
            </a:r>
          </a:p>
          <a:p>
            <a:pPr lvl="1"/>
            <a:r>
              <a:rPr lang="en-US" dirty="0" smtClean="0"/>
              <a:t>Attracts new visitors/Retains repeat visitors</a:t>
            </a:r>
          </a:p>
          <a:p>
            <a:pPr lvl="1"/>
            <a:r>
              <a:rPr lang="en-US" dirty="0" smtClean="0"/>
              <a:t>Search engine optimization</a:t>
            </a:r>
          </a:p>
          <a:p>
            <a:pPr lvl="1"/>
            <a:r>
              <a:rPr lang="en-US" dirty="0" smtClean="0"/>
              <a:t>Ensures timeliness</a:t>
            </a:r>
          </a:p>
          <a:p>
            <a:r>
              <a:rPr lang="en-US" dirty="0" smtClean="0"/>
              <a:t>Costs of high-frequency posting</a:t>
            </a:r>
          </a:p>
          <a:p>
            <a:pPr lvl="1"/>
            <a:r>
              <a:rPr lang="en-US" dirty="0" smtClean="0"/>
              <a:t>Time – each blog post takes 1 hr</a:t>
            </a:r>
          </a:p>
          <a:p>
            <a:pPr lvl="1"/>
            <a:r>
              <a:rPr lang="en-US" dirty="0" smtClean="0"/>
              <a:t>Risk repeating material</a:t>
            </a:r>
          </a:p>
          <a:p>
            <a:endParaRPr lang="en-US" dirty="0"/>
          </a:p>
        </p:txBody>
      </p:sp>
      <p:sp>
        <p:nvSpPr>
          <p:cNvPr id="3" name="Title 2"/>
          <p:cNvSpPr>
            <a:spLocks noGrp="1"/>
          </p:cNvSpPr>
          <p:nvPr>
            <p:ph type="title"/>
          </p:nvPr>
        </p:nvSpPr>
        <p:spPr/>
        <p:txBody>
          <a:bodyPr/>
          <a:lstStyle/>
          <a:p>
            <a:r>
              <a:rPr lang="en-US" dirty="0" smtClean="0"/>
              <a:t>Maintaining a Schedule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smtClean="0"/>
              <a:t>For maximum growth:</a:t>
            </a:r>
            <a:r>
              <a:rPr lang="en-US" dirty="0" smtClean="0"/>
              <a:t> post multiple times per day to drive the most traffic (3-5 times or more is considered best for power bloggers).</a:t>
            </a:r>
          </a:p>
          <a:p>
            <a:pPr lvl="0"/>
            <a:r>
              <a:rPr lang="en-US" b="1" dirty="0" smtClean="0"/>
              <a:t>For steady growth:</a:t>
            </a:r>
            <a:r>
              <a:rPr lang="en-US" dirty="0" smtClean="0"/>
              <a:t> post at least once per day.</a:t>
            </a:r>
          </a:p>
          <a:p>
            <a:pPr lvl="0"/>
            <a:r>
              <a:rPr lang="en-US" b="1" dirty="0" smtClean="0"/>
              <a:t>For slower growth:</a:t>
            </a:r>
            <a:r>
              <a:rPr lang="en-US" dirty="0" smtClean="0"/>
              <a:t> publish at least every 3 days or 2-3 times per week.</a:t>
            </a:r>
          </a:p>
          <a:p>
            <a:pPr lvl="0"/>
            <a:r>
              <a:rPr lang="en-US" b="1" dirty="0" smtClean="0"/>
              <a:t>For very slow growth:</a:t>
            </a:r>
            <a:r>
              <a:rPr lang="en-US" dirty="0" smtClean="0"/>
              <a:t> posting less frequently than 2-3 days per week is most appropriate for bloggers who maintain blogs as a hobby with no strategic plans for growth</a:t>
            </a:r>
          </a:p>
          <a:p>
            <a:endParaRPr lang="en-US" dirty="0"/>
          </a:p>
        </p:txBody>
      </p:sp>
      <p:sp>
        <p:nvSpPr>
          <p:cNvPr id="3" name="Title 2"/>
          <p:cNvSpPr>
            <a:spLocks noGrp="1"/>
          </p:cNvSpPr>
          <p:nvPr>
            <p:ph type="title"/>
          </p:nvPr>
        </p:nvSpPr>
        <p:spPr/>
        <p:txBody>
          <a:bodyPr>
            <a:normAutofit fontScale="90000"/>
          </a:bodyPr>
          <a:lstStyle/>
          <a:p>
            <a:r>
              <a:rPr lang="en-US" dirty="0" smtClean="0"/>
              <a:t>Posting Frequency relates to growth goals</a:t>
            </a:r>
            <a:endParaRPr lang="en-US" dirty="0"/>
          </a:p>
        </p:txBody>
      </p:sp>
      <p:sp>
        <p:nvSpPr>
          <p:cNvPr id="4" name="TextBox 3"/>
          <p:cNvSpPr txBox="1"/>
          <p:nvPr/>
        </p:nvSpPr>
        <p:spPr>
          <a:xfrm>
            <a:off x="5483514" y="6440834"/>
            <a:ext cx="2635935" cy="369332"/>
          </a:xfrm>
          <a:prstGeom prst="rect">
            <a:avLst/>
          </a:prstGeom>
          <a:noFill/>
        </p:spPr>
        <p:txBody>
          <a:bodyPr wrap="square" rtlCol="0">
            <a:spAutoFit/>
          </a:bodyPr>
          <a:lstStyle/>
          <a:p>
            <a:r>
              <a:rPr lang="en-US" dirty="0" err="1" smtClean="0"/>
              <a:t>about.com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Pair up into groups of 2-4, split by interest</a:t>
            </a:r>
          </a:p>
          <a:p>
            <a:r>
              <a:rPr lang="en-US" dirty="0" smtClean="0"/>
              <a:t>Aim to answer the following questions:</a:t>
            </a:r>
          </a:p>
          <a:p>
            <a:pPr lvl="1"/>
            <a:r>
              <a:rPr lang="en-US" dirty="0" smtClean="0"/>
              <a:t>What are 3 blogs that I will look into?</a:t>
            </a:r>
          </a:p>
          <a:p>
            <a:pPr lvl="1"/>
            <a:r>
              <a:rPr lang="en-US" dirty="0" smtClean="0"/>
              <a:t>What should the focus of my blogs/posts be?</a:t>
            </a:r>
          </a:p>
          <a:p>
            <a:pPr lvl="1"/>
            <a:r>
              <a:rPr lang="en-US" dirty="0" smtClean="0"/>
              <a:t>What are 3 things I can do now to increase my readership?</a:t>
            </a:r>
          </a:p>
          <a:p>
            <a:pPr lvl="1"/>
            <a:r>
              <a:rPr lang="en-US" dirty="0" smtClean="0"/>
              <a:t>How will I disseminate my work?</a:t>
            </a:r>
          </a:p>
          <a:p>
            <a:pPr lvl="1"/>
            <a:r>
              <a:rPr lang="en-US" dirty="0" smtClean="0"/>
              <a:t>How </a:t>
            </a:r>
            <a:r>
              <a:rPr lang="en-US" dirty="0" err="1" smtClean="0"/>
              <a:t>ofte</a:t>
            </a:r>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Let’s Discuss!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Todays Discussion</a:t>
            </a:r>
            <a:endParaRPr lang="en-US" dirty="0"/>
          </a:p>
        </p:txBody>
      </p:sp>
      <p:sp>
        <p:nvSpPr>
          <p:cNvPr id="14" name="Text Placeholder 13"/>
          <p:cNvSpPr>
            <a:spLocks noGrp="1"/>
          </p:cNvSpPr>
          <p:nvPr>
            <p:ph type="body" idx="1"/>
          </p:nvPr>
        </p:nvSpPr>
        <p:spPr>
          <a:xfrm>
            <a:off x="457200" y="1416050"/>
            <a:ext cx="4040188" cy="762000"/>
          </a:xfrm>
        </p:spPr>
        <p:txBody>
          <a:bodyPr/>
          <a:lstStyle/>
          <a:p>
            <a:r>
              <a:rPr lang="en-US" dirty="0" smtClean="0"/>
              <a:t>What we WILL cover</a:t>
            </a:r>
            <a:endParaRPr lang="en-US" dirty="0"/>
          </a:p>
        </p:txBody>
      </p:sp>
      <p:sp>
        <p:nvSpPr>
          <p:cNvPr id="16" name="Text Placeholder 15"/>
          <p:cNvSpPr>
            <a:spLocks noGrp="1"/>
          </p:cNvSpPr>
          <p:nvPr>
            <p:ph type="body" sz="half" idx="3"/>
          </p:nvPr>
        </p:nvSpPr>
        <p:spPr>
          <a:xfrm>
            <a:off x="4645025" y="1444294"/>
            <a:ext cx="4041775" cy="762000"/>
          </a:xfrm>
        </p:spPr>
        <p:txBody>
          <a:bodyPr/>
          <a:lstStyle/>
          <a:p>
            <a:r>
              <a:rPr lang="en-US" dirty="0" smtClean="0"/>
              <a:t>What we WON’T cover</a:t>
            </a:r>
            <a:endParaRPr lang="en-US" dirty="0"/>
          </a:p>
        </p:txBody>
      </p:sp>
      <p:sp>
        <p:nvSpPr>
          <p:cNvPr id="15" name="Content Placeholder 14"/>
          <p:cNvSpPr>
            <a:spLocks noGrp="1"/>
          </p:cNvSpPr>
          <p:nvPr>
            <p:ph sz="quarter" idx="2"/>
          </p:nvPr>
        </p:nvSpPr>
        <p:spPr>
          <a:xfrm>
            <a:off x="457200" y="2178050"/>
            <a:ext cx="4040188" cy="3941763"/>
          </a:xfrm>
        </p:spPr>
        <p:txBody>
          <a:bodyPr/>
          <a:lstStyle/>
          <a:p>
            <a:r>
              <a:rPr lang="en-US" dirty="0" smtClean="0"/>
              <a:t>Why and why not to blog</a:t>
            </a:r>
          </a:p>
          <a:p>
            <a:r>
              <a:rPr lang="en-US" dirty="0" smtClean="0"/>
              <a:t>Finding the right blog to write for</a:t>
            </a:r>
          </a:p>
          <a:p>
            <a:r>
              <a:rPr lang="en-US" dirty="0" smtClean="0"/>
              <a:t>Understanding your audience</a:t>
            </a:r>
          </a:p>
          <a:p>
            <a:r>
              <a:rPr lang="en-US" dirty="0" smtClean="0"/>
              <a:t>The importance of sustaining a regular schedule</a:t>
            </a:r>
          </a:p>
          <a:p>
            <a:endParaRPr lang="en-US" dirty="0"/>
          </a:p>
        </p:txBody>
      </p:sp>
      <p:sp>
        <p:nvSpPr>
          <p:cNvPr id="17" name="Content Placeholder 16"/>
          <p:cNvSpPr>
            <a:spLocks noGrp="1"/>
          </p:cNvSpPr>
          <p:nvPr>
            <p:ph sz="quarter" idx="4"/>
          </p:nvPr>
        </p:nvSpPr>
        <p:spPr>
          <a:xfrm>
            <a:off x="4645025" y="2178050"/>
            <a:ext cx="4041775" cy="3941763"/>
          </a:xfrm>
        </p:spPr>
        <p:txBody>
          <a:bodyPr/>
          <a:lstStyle/>
          <a:p>
            <a:r>
              <a:rPr lang="en-US" dirty="0" smtClean="0"/>
              <a:t>How to START your own blog</a:t>
            </a:r>
          </a:p>
          <a:p>
            <a:pPr lvl="1"/>
            <a:r>
              <a:rPr lang="en-US" dirty="0" smtClean="0"/>
              <a:t>Hosting</a:t>
            </a:r>
          </a:p>
          <a:p>
            <a:pPr lvl="1"/>
            <a:r>
              <a:rPr lang="en-US" dirty="0" smtClean="0"/>
              <a:t>Software</a:t>
            </a:r>
          </a:p>
          <a:p>
            <a:pPr lvl="1"/>
            <a:r>
              <a:rPr lang="en-US" dirty="0" smtClean="0"/>
              <a:t>Themes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Take a look at Shorenstein Center Communications Program </a:t>
            </a:r>
            <a:r>
              <a:rPr lang="en-US" dirty="0" smtClean="0">
                <a:hlinkClick r:id="rId2"/>
              </a:rPr>
              <a:t>website</a:t>
            </a:r>
            <a:r>
              <a:rPr lang="en-US" dirty="0" smtClean="0"/>
              <a:t>: “How to Launch Your Own Website Using </a:t>
            </a:r>
            <a:r>
              <a:rPr lang="en-US" dirty="0" err="1" smtClean="0"/>
              <a:t>WordPress</a:t>
            </a:r>
            <a:r>
              <a:rPr lang="en-US" dirty="0" smtClean="0"/>
              <a:t>” by Ken Gagne</a:t>
            </a:r>
          </a:p>
          <a:p>
            <a:pPr lvl="1"/>
            <a:r>
              <a:rPr lang="en-US" dirty="0" smtClean="0">
                <a:hlinkClick r:id="rId3"/>
              </a:rPr>
              <a:t>http://snipurl.com/wp-hks</a:t>
            </a:r>
            <a:endParaRPr lang="en-US" dirty="0" smtClean="0"/>
          </a:p>
          <a:p>
            <a:pPr lvl="1"/>
            <a:r>
              <a:rPr lang="en-US" dirty="0" smtClean="0"/>
              <a:t>Improving cyber-security</a:t>
            </a:r>
          </a:p>
          <a:p>
            <a:pPr lvl="2"/>
            <a:r>
              <a:rPr lang="en-US" dirty="0" smtClean="0">
                <a:hlinkClick r:id="rId4"/>
              </a:rPr>
              <a:t>http://blogs.computerworld.com/cybercrime-an-hacking/20857/securing-wordpress-against-hacks</a:t>
            </a:r>
            <a:endParaRPr lang="en-US" dirty="0" smtClean="0"/>
          </a:p>
          <a:p>
            <a:pPr lvl="1"/>
            <a:r>
              <a:rPr lang="en-US" dirty="0" smtClean="0"/>
              <a:t>E-commerce and </a:t>
            </a:r>
            <a:r>
              <a:rPr lang="en-US" dirty="0" err="1" smtClean="0"/>
              <a:t>Paypal</a:t>
            </a:r>
            <a:endParaRPr lang="en-US" dirty="0" smtClean="0"/>
          </a:p>
          <a:p>
            <a:pPr lvl="2"/>
            <a:r>
              <a:rPr lang="en-US" dirty="0" smtClean="0">
                <a:hlinkClick r:id="rId5"/>
              </a:rPr>
              <a:t>http://wordpress.org/extend/plugins/wordpress-simple-paypal-shopping-cart/</a:t>
            </a:r>
            <a:endParaRPr lang="en-US" dirty="0" smtClean="0"/>
          </a:p>
          <a:p>
            <a:pPr lvl="2"/>
            <a:endParaRPr lang="en-US" dirty="0" smtClean="0"/>
          </a:p>
          <a:p>
            <a:pPr lvl="2"/>
            <a:endParaRPr lang="en-US" dirty="0" smtClean="0"/>
          </a:p>
          <a:p>
            <a:pPr lvl="2"/>
            <a:endParaRPr lang="en-US" dirty="0"/>
          </a:p>
        </p:txBody>
      </p:sp>
      <p:sp>
        <p:nvSpPr>
          <p:cNvPr id="7" name="Title 6"/>
          <p:cNvSpPr>
            <a:spLocks noGrp="1"/>
          </p:cNvSpPr>
          <p:nvPr>
            <p:ph type="title"/>
          </p:nvPr>
        </p:nvSpPr>
        <p:spPr/>
        <p:txBody>
          <a:bodyPr>
            <a:normAutofit fontScale="90000"/>
          </a:bodyPr>
          <a:lstStyle/>
          <a:p>
            <a:r>
              <a:rPr lang="en-US" dirty="0" smtClean="0"/>
              <a:t>Quick aside on using </a:t>
            </a:r>
            <a:r>
              <a:rPr lang="en-US" dirty="0" err="1" smtClean="0"/>
              <a:t>WordPress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Name</a:t>
            </a:r>
          </a:p>
          <a:p>
            <a:r>
              <a:rPr lang="en-US" dirty="0" smtClean="0"/>
              <a:t>Why do you want to blog?</a:t>
            </a:r>
          </a:p>
          <a:p>
            <a:r>
              <a:rPr lang="en-US" dirty="0" smtClean="0"/>
              <a:t>Where do you want to blog?</a:t>
            </a:r>
          </a:p>
          <a:p>
            <a:r>
              <a:rPr lang="en-US" dirty="0" smtClean="0"/>
              <a:t>Blogging/writing experience?</a:t>
            </a:r>
          </a:p>
          <a:p>
            <a:r>
              <a:rPr lang="en-US" dirty="0" smtClean="0"/>
              <a:t>What do you want to get out of this workshop?</a:t>
            </a:r>
          </a:p>
          <a:p>
            <a:endParaRPr lang="en-US" dirty="0"/>
          </a:p>
        </p:txBody>
      </p:sp>
      <p:sp>
        <p:nvSpPr>
          <p:cNvPr id="3" name="Title 2"/>
          <p:cNvSpPr>
            <a:spLocks noGrp="1"/>
          </p:cNvSpPr>
          <p:nvPr>
            <p:ph type="title"/>
          </p:nvPr>
        </p:nvSpPr>
        <p:spPr/>
        <p:txBody>
          <a:bodyPr/>
          <a:lstStyle/>
          <a:p>
            <a:r>
              <a:rPr lang="en-US" dirty="0" smtClean="0"/>
              <a:t>Your Turn!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are you trying to do?</a:t>
            </a:r>
          </a:p>
          <a:p>
            <a:r>
              <a:rPr lang="en-US" dirty="0" smtClean="0"/>
              <a:t>National vs. Local Audience</a:t>
            </a:r>
          </a:p>
          <a:p>
            <a:r>
              <a:rPr lang="en-US" dirty="0" smtClean="0"/>
              <a:t>Guest blogger vs. staff</a:t>
            </a:r>
          </a:p>
          <a:p>
            <a:r>
              <a:rPr lang="en-US" dirty="0" smtClean="0"/>
              <a:t>Engagement</a:t>
            </a:r>
          </a:p>
          <a:p>
            <a:pPr lvl="1"/>
            <a:r>
              <a:rPr lang="en-US" dirty="0" smtClean="0"/>
              <a:t>Comments</a:t>
            </a:r>
          </a:p>
          <a:p>
            <a:pPr lvl="1"/>
            <a:r>
              <a:rPr lang="en-US" dirty="0" err="1" smtClean="0"/>
              <a:t>Retweets</a:t>
            </a:r>
            <a:endParaRPr lang="en-US" dirty="0" smtClean="0"/>
          </a:p>
          <a:p>
            <a:pPr lvl="1"/>
            <a:r>
              <a:rPr lang="en-US" dirty="0" smtClean="0"/>
              <a:t>Shares</a:t>
            </a:r>
          </a:p>
          <a:p>
            <a:r>
              <a:rPr lang="en-US" dirty="0" smtClean="0"/>
              <a:t>$$$</a:t>
            </a:r>
          </a:p>
          <a:p>
            <a:r>
              <a:rPr lang="en-US" dirty="0" smtClean="0"/>
              <a:t>Largest database of blogs: </a:t>
            </a:r>
            <a:r>
              <a:rPr lang="en-US" dirty="0" err="1" smtClean="0"/>
              <a:t>www.technorati.com</a:t>
            </a:r>
            <a:endParaRPr lang="en-US" dirty="0" smtClean="0"/>
          </a:p>
          <a:p>
            <a:endParaRPr lang="en-US" dirty="0"/>
          </a:p>
        </p:txBody>
      </p:sp>
      <p:sp>
        <p:nvSpPr>
          <p:cNvPr id="3" name="Title 2"/>
          <p:cNvSpPr>
            <a:spLocks noGrp="1"/>
          </p:cNvSpPr>
          <p:nvPr>
            <p:ph type="title"/>
          </p:nvPr>
        </p:nvSpPr>
        <p:spPr/>
        <p:txBody>
          <a:bodyPr/>
          <a:lstStyle/>
          <a:p>
            <a:r>
              <a:rPr lang="en-US" dirty="0" smtClean="0"/>
              <a:t>Finding the Right Blog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Followerwonk.com</a:t>
            </a:r>
            <a:endParaRPr lang="en-US" dirty="0"/>
          </a:p>
        </p:txBody>
      </p:sp>
      <p:sp>
        <p:nvSpPr>
          <p:cNvPr id="3" name="Title 2"/>
          <p:cNvSpPr>
            <a:spLocks noGrp="1"/>
          </p:cNvSpPr>
          <p:nvPr>
            <p:ph type="title"/>
          </p:nvPr>
        </p:nvSpPr>
        <p:spPr/>
        <p:txBody>
          <a:bodyPr>
            <a:normAutofit fontScale="90000"/>
          </a:bodyPr>
          <a:lstStyle/>
          <a:p>
            <a:r>
              <a:rPr lang="en-US" dirty="0" smtClean="0"/>
              <a:t>Finding a Guest-Blogging Opportunity</a:t>
            </a:r>
            <a:endParaRPr lang="en-US" dirty="0"/>
          </a:p>
        </p:txBody>
      </p:sp>
      <p:pic>
        <p:nvPicPr>
          <p:cNvPr id="5" name="Picture 4" descr="Screen shot 2013-10-13 at 12.55.36 PM.png"/>
          <p:cNvPicPr>
            <a:picLocks noChangeAspect="1"/>
          </p:cNvPicPr>
          <p:nvPr/>
        </p:nvPicPr>
        <p:blipFill>
          <a:blip r:embed="rId3"/>
          <a:srcRect l="13677" t="14806" r="5000" b="11340"/>
          <a:stretch>
            <a:fillRect/>
          </a:stretch>
        </p:blipFill>
        <p:spPr>
          <a:xfrm>
            <a:off x="457200" y="2206633"/>
            <a:ext cx="8229600" cy="422078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OpenSiteExplorer.org</a:t>
            </a:r>
            <a:endParaRPr lang="en-US" dirty="0"/>
          </a:p>
        </p:txBody>
      </p:sp>
      <p:sp>
        <p:nvSpPr>
          <p:cNvPr id="3" name="Title 2"/>
          <p:cNvSpPr>
            <a:spLocks noGrp="1"/>
          </p:cNvSpPr>
          <p:nvPr>
            <p:ph type="title"/>
          </p:nvPr>
        </p:nvSpPr>
        <p:spPr/>
        <p:txBody>
          <a:bodyPr/>
          <a:lstStyle/>
          <a:p>
            <a:r>
              <a:rPr lang="en-US" dirty="0" smtClean="0"/>
              <a:t>Checking Site Authority</a:t>
            </a:r>
            <a:endParaRPr lang="en-US" dirty="0"/>
          </a:p>
        </p:txBody>
      </p:sp>
      <p:pic>
        <p:nvPicPr>
          <p:cNvPr id="4" name="Picture 3" descr="Screen shot 2013-10-13 at 1.11.11 PM.png"/>
          <p:cNvPicPr>
            <a:picLocks noChangeAspect="1"/>
          </p:cNvPicPr>
          <p:nvPr/>
        </p:nvPicPr>
        <p:blipFill>
          <a:blip r:embed="rId3"/>
          <a:srcRect l="19779" t="14806" r="21094" b="10330"/>
          <a:stretch>
            <a:fillRect/>
          </a:stretch>
        </p:blipFill>
        <p:spPr>
          <a:xfrm>
            <a:off x="962020" y="2033439"/>
            <a:ext cx="7099708" cy="427851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3-10-13 at 1.13.50 PM.png"/>
          <p:cNvPicPr>
            <a:picLocks noGrp="1" noChangeAspect="1"/>
          </p:cNvPicPr>
          <p:nvPr>
            <p:ph idx="1"/>
          </p:nvPr>
        </p:nvPicPr>
        <p:blipFill>
          <a:blip r:embed="rId2"/>
          <a:srcRect l="23796" t="15742" r="12969" b="17929"/>
          <a:stretch>
            <a:fillRect/>
          </a:stretch>
        </p:blipFill>
        <p:spPr>
          <a:xfrm>
            <a:off x="457200" y="1417638"/>
            <a:ext cx="7662249" cy="5023196"/>
          </a:xfrm>
        </p:spPr>
      </p:pic>
      <p:sp>
        <p:nvSpPr>
          <p:cNvPr id="3" name="Title 2"/>
          <p:cNvSpPr>
            <a:spLocks noGrp="1"/>
          </p:cNvSpPr>
          <p:nvPr>
            <p:ph type="title"/>
          </p:nvPr>
        </p:nvSpPr>
        <p:spPr/>
        <p:txBody>
          <a:bodyPr/>
          <a:lstStyle/>
          <a:p>
            <a:r>
              <a:rPr lang="en-US" dirty="0" smtClean="0"/>
              <a:t>Engagement</a:t>
            </a:r>
            <a:endParaRPr lang="en-US" dirty="0"/>
          </a:p>
        </p:txBody>
      </p:sp>
      <p:sp>
        <p:nvSpPr>
          <p:cNvPr id="5" name="TextBox 4"/>
          <p:cNvSpPr txBox="1"/>
          <p:nvPr/>
        </p:nvSpPr>
        <p:spPr>
          <a:xfrm>
            <a:off x="5483514" y="6440834"/>
            <a:ext cx="2635935" cy="369332"/>
          </a:xfrm>
          <a:prstGeom prst="rect">
            <a:avLst/>
          </a:prstGeom>
          <a:noFill/>
        </p:spPr>
        <p:txBody>
          <a:bodyPr wrap="square" rtlCol="0">
            <a:spAutoFit/>
          </a:bodyPr>
          <a:lstStyle/>
          <a:p>
            <a:r>
              <a:rPr lang="en-US" dirty="0" err="1" smtClean="0"/>
              <a:t>moz.com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Option to subscribe</a:t>
            </a:r>
          </a:p>
          <a:p>
            <a:r>
              <a:rPr lang="en-US" dirty="0" smtClean="0"/>
              <a:t>Category list</a:t>
            </a:r>
          </a:p>
          <a:p>
            <a:r>
              <a:rPr lang="en-US" dirty="0" smtClean="0"/>
              <a:t>Most popular posts</a:t>
            </a:r>
          </a:p>
          <a:p>
            <a:r>
              <a:rPr lang="en-US" dirty="0" smtClean="0"/>
              <a:t>Recent blog posts</a:t>
            </a:r>
          </a:p>
          <a:p>
            <a:r>
              <a:rPr lang="en-US" dirty="0" smtClean="0"/>
              <a:t>Search box</a:t>
            </a:r>
          </a:p>
          <a:p>
            <a:r>
              <a:rPr lang="en-US" dirty="0" smtClean="0"/>
              <a:t>Social media connection options</a:t>
            </a:r>
          </a:p>
          <a:p>
            <a:r>
              <a:rPr lang="en-US" dirty="0" smtClean="0"/>
              <a:t>Calls to action</a:t>
            </a:r>
          </a:p>
          <a:p>
            <a:endParaRPr lang="en-US" dirty="0"/>
          </a:p>
        </p:txBody>
      </p:sp>
      <p:sp>
        <p:nvSpPr>
          <p:cNvPr id="3" name="Title 2"/>
          <p:cNvSpPr>
            <a:spLocks noGrp="1"/>
          </p:cNvSpPr>
          <p:nvPr>
            <p:ph type="title"/>
          </p:nvPr>
        </p:nvSpPr>
        <p:spPr/>
        <p:txBody>
          <a:bodyPr>
            <a:normAutofit fontScale="90000"/>
          </a:bodyPr>
          <a:lstStyle/>
          <a:p>
            <a:r>
              <a:rPr lang="en-US" dirty="0" smtClean="0"/>
              <a:t>Things to include in your blog’s sidebar</a:t>
            </a:r>
            <a:endParaRPr lang="en-US" dirty="0"/>
          </a:p>
        </p:txBody>
      </p:sp>
      <p:pic>
        <p:nvPicPr>
          <p:cNvPr id="4" name="Picture 3" descr="subscribe-by-email.png"/>
          <p:cNvPicPr>
            <a:picLocks noChangeAspect="1"/>
          </p:cNvPicPr>
          <p:nvPr/>
        </p:nvPicPr>
        <p:blipFill>
          <a:blip r:embed="rId3"/>
          <a:stretch>
            <a:fillRect/>
          </a:stretch>
        </p:blipFill>
        <p:spPr>
          <a:xfrm>
            <a:off x="5639559" y="1481328"/>
            <a:ext cx="2152650" cy="819150"/>
          </a:xfrm>
          <a:prstGeom prst="rect">
            <a:avLst/>
          </a:prstGeom>
        </p:spPr>
      </p:pic>
      <p:pic>
        <p:nvPicPr>
          <p:cNvPr id="5" name="Content Placeholder 3" descr="Screen shot 2013-10-13 at 1.13.50 PM.png"/>
          <p:cNvPicPr>
            <a:picLocks noChangeAspect="1"/>
          </p:cNvPicPr>
          <p:nvPr/>
        </p:nvPicPr>
        <p:blipFill>
          <a:blip r:embed="rId4"/>
          <a:srcRect l="23796" t="15742" r="66798" b="17929"/>
          <a:stretch>
            <a:fillRect/>
          </a:stretch>
        </p:blipFill>
        <p:spPr>
          <a:xfrm>
            <a:off x="7547047" y="1834804"/>
            <a:ext cx="1139753" cy="502319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1254</TotalTime>
  <Words>1321</Words>
  <Application>Microsoft Office PowerPoint</Application>
  <PresentationFormat>On-screen Show (4:3)</PresentationFormat>
  <Paragraphs>191</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Writing for and maintaining a blog: An interactive workshop</vt:lpstr>
      <vt:lpstr>Todays Discussion</vt:lpstr>
      <vt:lpstr>Quick aside on using WordPress</vt:lpstr>
      <vt:lpstr>Your Turn!</vt:lpstr>
      <vt:lpstr>Finding the Right Blog</vt:lpstr>
      <vt:lpstr>Finding a Guest-Blogging Opportunity</vt:lpstr>
      <vt:lpstr>Checking Site Authority</vt:lpstr>
      <vt:lpstr>Engagement</vt:lpstr>
      <vt:lpstr>Things to include in your blog’s sidebar</vt:lpstr>
      <vt:lpstr>Finding Material/Writing a Post</vt:lpstr>
      <vt:lpstr>Understanding your Audience</vt:lpstr>
      <vt:lpstr>Ways to Increase Readership</vt:lpstr>
      <vt:lpstr>Disseminate your Work!</vt:lpstr>
      <vt:lpstr>Maintaining a Schedule</vt:lpstr>
      <vt:lpstr>Posting Frequency relates to growth goals</vt:lpstr>
      <vt:lpstr>Let’s Discuss!</vt:lpstr>
    </vt:vector>
  </TitlesOfParts>
  <Company>Harvard Medical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for and maintaining a blog: An interactive workshop</dc:title>
  <dc:creator>Ravi Parikh</dc:creator>
  <cp:lastModifiedBy>itfsa</cp:lastModifiedBy>
  <cp:revision>6</cp:revision>
  <dcterms:created xsi:type="dcterms:W3CDTF">2013-10-16T00:20:18Z</dcterms:created>
  <dcterms:modified xsi:type="dcterms:W3CDTF">2013-10-16T18:32:52Z</dcterms:modified>
</cp:coreProperties>
</file>